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Poppins"/>
      <p:regular r:id="rId27"/>
      <p:bold r:id="rId28"/>
      <p:italic r:id="rId29"/>
      <p:boldItalic r:id="rId30"/>
    </p:embeddedFont>
    <p:embeddedFont>
      <p:font typeface="Poppins Medium"/>
      <p:regular r:id="rId31"/>
      <p:bold r:id="rId32"/>
      <p:italic r:id="rId33"/>
      <p:boldItalic r:id="rId34"/>
    </p:embeddedFont>
    <p:embeddedFont>
      <p:font typeface="Poppins SemiBold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4843F68-E55B-4F07-B3A1-B90C0355A0B5}">
  <a:tblStyle styleId="{94843F68-E55B-4F07-B3A1-B90C0355A0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4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oppins-bold.fntdata"/><Relationship Id="rId27" Type="http://schemas.openxmlformats.org/officeDocument/2006/relationships/font" Target="fonts/Poppins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Medium-regular.fntdata"/><Relationship Id="rId30" Type="http://schemas.openxmlformats.org/officeDocument/2006/relationships/font" Target="fonts/Poppins-boldItalic.fntdata"/><Relationship Id="rId11" Type="http://schemas.openxmlformats.org/officeDocument/2006/relationships/slide" Target="slides/slide5.xml"/><Relationship Id="rId33" Type="http://schemas.openxmlformats.org/officeDocument/2006/relationships/font" Target="fonts/PoppinsMedium-italic.fntdata"/><Relationship Id="rId10" Type="http://schemas.openxmlformats.org/officeDocument/2006/relationships/slide" Target="slides/slide4.xml"/><Relationship Id="rId32" Type="http://schemas.openxmlformats.org/officeDocument/2006/relationships/font" Target="fonts/PoppinsMedium-bold.fntdata"/><Relationship Id="rId13" Type="http://schemas.openxmlformats.org/officeDocument/2006/relationships/slide" Target="slides/slide7.xml"/><Relationship Id="rId35" Type="http://schemas.openxmlformats.org/officeDocument/2006/relationships/font" Target="fonts/PoppinsSemiBold-regular.fntdata"/><Relationship Id="rId12" Type="http://schemas.openxmlformats.org/officeDocument/2006/relationships/slide" Target="slides/slide6.xml"/><Relationship Id="rId34" Type="http://schemas.openxmlformats.org/officeDocument/2006/relationships/font" Target="fonts/PoppinsMedium-boldItalic.fntdata"/><Relationship Id="rId15" Type="http://schemas.openxmlformats.org/officeDocument/2006/relationships/slide" Target="slides/slide9.xml"/><Relationship Id="rId37" Type="http://schemas.openxmlformats.org/officeDocument/2006/relationships/font" Target="fonts/PoppinsSemiBold-italic.fntdata"/><Relationship Id="rId14" Type="http://schemas.openxmlformats.org/officeDocument/2006/relationships/slide" Target="slides/slide8.xml"/><Relationship Id="rId36" Type="http://schemas.openxmlformats.org/officeDocument/2006/relationships/font" Target="fonts/PoppinsSemiBold-bold.fntdata"/><Relationship Id="rId17" Type="http://schemas.openxmlformats.org/officeDocument/2006/relationships/slide" Target="slides/slide11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0.xml"/><Relationship Id="rId38" Type="http://schemas.openxmlformats.org/officeDocument/2006/relationships/font" Target="fonts/PoppinsSemiBold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e69fcc0efb_0_1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e69fcc0efb_0_1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eacc1a3ce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6eacc1a3ce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69fcc0efb_0_1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69fcc0efb_0_1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eacc1a3ce_0_1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6eacc1a3ce_0_1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6eacc1a3c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6eacc1a3c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6eacc1a3ce_0_1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6eacc1a3ce_0_1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6eacc1a3c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6eacc1a3c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6eacc1a3ce_0_1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6eacc1a3ce_0_1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6eacc1a3c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6eacc1a3c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6eacc1a3ce_0_1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6eacc1a3ce_0_1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6eacc1a3c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6eacc1a3c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6ac1c1d6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e6ac1c1d6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e69fcc0efb_0_1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e69fcc0efb_0_1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69fcc0efb_0_1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e69fcc0efb_0_1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eacc1a3ce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6eacc1a3ce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eacc1a3ce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6eacc1a3ce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6eacc1a3ce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6eacc1a3ce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6eacc1a3ce_0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6eacc1a3ce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eacc1a3ce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6eacc1a3ce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6eacc1a3ce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6eacc1a3ce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Light" type="title">
  <p:cSld name="TITLE">
    <p:bg>
      <p:bgPr>
        <a:solidFill>
          <a:srgbClr val="EBEFF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296425" y="236800"/>
            <a:ext cx="725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2" type="title"/>
          </p:nvPr>
        </p:nvSpPr>
        <p:spPr>
          <a:xfrm>
            <a:off x="296425" y="603750"/>
            <a:ext cx="8605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296425" y="1176875"/>
            <a:ext cx="84777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2">
  <p:cSld name="SECTION_TITLE_AND_DESCRIPTION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0" y="-125"/>
            <a:ext cx="36564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1_no eyebrow">
  <p:cSld name="SECTION_TITLE_AND_DESCRIPTION_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/>
          <p:nvPr/>
        </p:nvSpPr>
        <p:spPr>
          <a:xfrm>
            <a:off x="3660725" y="-125"/>
            <a:ext cx="55968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/>
          <p:nvPr>
            <p:ph type="title"/>
          </p:nvPr>
        </p:nvSpPr>
        <p:spPr>
          <a:xfrm>
            <a:off x="296425" y="231550"/>
            <a:ext cx="26544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296425" y="1207325"/>
            <a:ext cx="2643000" cy="28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_no eyebrow">
  <p:cSld name="SECTION_TITLE_AND_DESCRIPTION_2_3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-125"/>
            <a:ext cx="36564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3"/>
          <p:cNvSpPr txBox="1"/>
          <p:nvPr>
            <p:ph type="title"/>
          </p:nvPr>
        </p:nvSpPr>
        <p:spPr>
          <a:xfrm>
            <a:off x="296425" y="231550"/>
            <a:ext cx="26544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" type="body"/>
          </p:nvPr>
        </p:nvSpPr>
        <p:spPr>
          <a:xfrm>
            <a:off x="296425" y="1207325"/>
            <a:ext cx="2643000" cy="28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2 1">
  <p:cSld name="SECTION_TITLE_AND_DESCRIPTION_2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0" y="-125"/>
            <a:ext cx="36564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93" name="Google Shape;9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26050" y="421875"/>
            <a:ext cx="3920650" cy="429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6" name="Google Shape;96;p14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- 4 icon circles">
  <p:cSld name="SECTION_TITLE_AND_DESCRIPTION_2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0" y="-125"/>
            <a:ext cx="36564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625" y="630400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>
            <p:ph idx="2" type="subTitle"/>
          </p:nvPr>
        </p:nvSpPr>
        <p:spPr>
          <a:xfrm>
            <a:off x="4636889" y="1596129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/>
          <p:nvPr>
            <p:ph idx="3" type="pic"/>
          </p:nvPr>
        </p:nvSpPr>
        <p:spPr>
          <a:xfrm>
            <a:off x="4981900" y="808049"/>
            <a:ext cx="867900" cy="86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175" y="603750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>
            <p:ph idx="4" type="subTitle"/>
          </p:nvPr>
        </p:nvSpPr>
        <p:spPr>
          <a:xfrm>
            <a:off x="6894439" y="1569479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5"/>
          <p:cNvSpPr/>
          <p:nvPr>
            <p:ph idx="5" type="pic"/>
          </p:nvPr>
        </p:nvSpPr>
        <p:spPr>
          <a:xfrm>
            <a:off x="7239450" y="781399"/>
            <a:ext cx="867900" cy="86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8" name="Google Shape;1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625" y="2736175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>
            <p:ph idx="6" type="subTitle"/>
          </p:nvPr>
        </p:nvSpPr>
        <p:spPr>
          <a:xfrm>
            <a:off x="4636889" y="3701904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/>
          <p:nvPr>
            <p:ph idx="7" type="pic"/>
          </p:nvPr>
        </p:nvSpPr>
        <p:spPr>
          <a:xfrm>
            <a:off x="4981900" y="2913824"/>
            <a:ext cx="867900" cy="86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1" name="Google Shape;1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225" y="2736175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>
            <p:ph idx="8" type="subTitle"/>
          </p:nvPr>
        </p:nvSpPr>
        <p:spPr>
          <a:xfrm>
            <a:off x="6894489" y="3701904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/>
          <p:nvPr>
            <p:ph idx="9" type="pic"/>
          </p:nvPr>
        </p:nvSpPr>
        <p:spPr>
          <a:xfrm>
            <a:off x="7239500" y="2913824"/>
            <a:ext cx="867900" cy="8679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5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3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- 3 icon circles">
  <p:cSld name="SECTION_TITLE_AND_DESCRIPTION_2_1_3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0" y="-125"/>
            <a:ext cx="36564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8" name="Google Shape;118;p16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16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150" y="607300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>
            <p:ph idx="2" type="subTitle"/>
          </p:nvPr>
        </p:nvSpPr>
        <p:spPr>
          <a:xfrm>
            <a:off x="5635414" y="1573029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6"/>
          <p:cNvSpPr/>
          <p:nvPr>
            <p:ph idx="3" type="pic"/>
          </p:nvPr>
        </p:nvSpPr>
        <p:spPr>
          <a:xfrm>
            <a:off x="5980425" y="784949"/>
            <a:ext cx="867900" cy="86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" name="Google Shape;12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075" y="2505650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>
            <p:ph idx="4" type="subTitle"/>
          </p:nvPr>
        </p:nvSpPr>
        <p:spPr>
          <a:xfrm>
            <a:off x="4590339" y="3471379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/>
          <p:nvPr>
            <p:ph idx="5" type="pic"/>
          </p:nvPr>
        </p:nvSpPr>
        <p:spPr>
          <a:xfrm>
            <a:off x="4935350" y="2683299"/>
            <a:ext cx="867900" cy="86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975" y="2505650"/>
            <a:ext cx="1898357" cy="18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>
            <p:ph idx="6" type="subTitle"/>
          </p:nvPr>
        </p:nvSpPr>
        <p:spPr>
          <a:xfrm>
            <a:off x="6657239" y="3471379"/>
            <a:ext cx="15579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/>
          <p:nvPr>
            <p:ph idx="7" type="pic"/>
          </p:nvPr>
        </p:nvSpPr>
        <p:spPr>
          <a:xfrm>
            <a:off x="7002250" y="2683299"/>
            <a:ext cx="867900" cy="867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6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31" name="Google Shape;131;p16"/>
          <p:cNvSpPr txBox="1"/>
          <p:nvPr>
            <p:ph idx="8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Vertical Light + 8 icons">
  <p:cSld name="SECTION_TITLE_AND_DESCRIPTION_2_1_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/>
          <p:nvPr/>
        </p:nvSpPr>
        <p:spPr>
          <a:xfrm>
            <a:off x="0" y="-125"/>
            <a:ext cx="9144000" cy="12519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p17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5" name="Google Shape;135;p17"/>
          <p:cNvGraphicFramePr/>
          <p:nvPr/>
        </p:nvGraphicFramePr>
        <p:xfrm>
          <a:off x="341600" y="158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{94843F68-E55B-4F07-B3A1-B90C0355A0B5}</a:tableStyleId>
              </a:tblPr>
              <a:tblGrid>
                <a:gridCol w="2087000"/>
                <a:gridCol w="2087000"/>
                <a:gridCol w="2087000"/>
                <a:gridCol w="2087000"/>
              </a:tblGrid>
              <a:tr h="134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3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</a:b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457200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3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</a:b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457200" marB="91425" marR="91425" marL="91425">
                    <a:lnL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00" marB="91425" marR="91425" marL="91425">
                    <a:lnL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00" marB="91425" marR="91425" marL="91425">
                    <a:lnL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5486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548625" marB="91425" marR="91425" marL="91425">
                    <a:lnL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3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</a:b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548625" marB="91425" marR="91425" marL="91425">
                    <a:lnL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3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</a:b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548625" marB="91425" marR="91425" marL="91425">
                    <a:lnL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BEF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6" name="Google Shape;136;p17"/>
          <p:cNvSpPr txBox="1"/>
          <p:nvPr>
            <p:ph idx="1" type="subTitle"/>
          </p:nvPr>
        </p:nvSpPr>
        <p:spPr>
          <a:xfrm>
            <a:off x="553600" y="2214425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7" name="Google Shape;137;p17"/>
          <p:cNvSpPr txBox="1"/>
          <p:nvPr>
            <p:ph idx="2" type="subTitle"/>
          </p:nvPr>
        </p:nvSpPr>
        <p:spPr>
          <a:xfrm>
            <a:off x="2647150" y="2214425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8" name="Google Shape;138;p17"/>
          <p:cNvSpPr txBox="1"/>
          <p:nvPr>
            <p:ph idx="3" type="subTitle"/>
          </p:nvPr>
        </p:nvSpPr>
        <p:spPr>
          <a:xfrm>
            <a:off x="4740700" y="2214425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9" name="Google Shape;139;p17"/>
          <p:cNvSpPr txBox="1"/>
          <p:nvPr>
            <p:ph idx="4" type="subTitle"/>
          </p:nvPr>
        </p:nvSpPr>
        <p:spPr>
          <a:xfrm>
            <a:off x="6834250" y="2214425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0" name="Google Shape;140;p17"/>
          <p:cNvSpPr txBox="1"/>
          <p:nvPr>
            <p:ph idx="5" type="subTitle"/>
          </p:nvPr>
        </p:nvSpPr>
        <p:spPr>
          <a:xfrm>
            <a:off x="553600" y="3722500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" name="Google Shape;141;p17"/>
          <p:cNvSpPr txBox="1"/>
          <p:nvPr>
            <p:ph idx="6" type="subTitle"/>
          </p:nvPr>
        </p:nvSpPr>
        <p:spPr>
          <a:xfrm>
            <a:off x="2647150" y="3722500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2" name="Google Shape;142;p17"/>
          <p:cNvSpPr txBox="1"/>
          <p:nvPr>
            <p:ph idx="7" type="subTitle"/>
          </p:nvPr>
        </p:nvSpPr>
        <p:spPr>
          <a:xfrm>
            <a:off x="4740700" y="3722500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3" name="Google Shape;143;p17"/>
          <p:cNvSpPr txBox="1"/>
          <p:nvPr>
            <p:ph idx="8" type="subTitle"/>
          </p:nvPr>
        </p:nvSpPr>
        <p:spPr>
          <a:xfrm>
            <a:off x="6834250" y="3722500"/>
            <a:ext cx="165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/>
          <p:nvPr>
            <p:ph idx="9" type="pic"/>
          </p:nvPr>
        </p:nvSpPr>
        <p:spPr>
          <a:xfrm>
            <a:off x="1015000" y="1486025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7"/>
          <p:cNvSpPr/>
          <p:nvPr>
            <p:ph idx="13" type="pic"/>
          </p:nvPr>
        </p:nvSpPr>
        <p:spPr>
          <a:xfrm>
            <a:off x="3108550" y="1486025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7"/>
          <p:cNvSpPr/>
          <p:nvPr>
            <p:ph idx="14" type="pic"/>
          </p:nvPr>
        </p:nvSpPr>
        <p:spPr>
          <a:xfrm>
            <a:off x="5202100" y="1486025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7"/>
          <p:cNvSpPr/>
          <p:nvPr>
            <p:ph idx="15" type="pic"/>
          </p:nvPr>
        </p:nvSpPr>
        <p:spPr>
          <a:xfrm>
            <a:off x="7295650" y="1486025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7"/>
          <p:cNvSpPr/>
          <p:nvPr>
            <p:ph idx="16" type="pic"/>
          </p:nvPr>
        </p:nvSpPr>
        <p:spPr>
          <a:xfrm>
            <a:off x="7295650" y="2994100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7"/>
          <p:cNvSpPr/>
          <p:nvPr>
            <p:ph idx="17" type="pic"/>
          </p:nvPr>
        </p:nvSpPr>
        <p:spPr>
          <a:xfrm>
            <a:off x="5202100" y="2994100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7"/>
          <p:cNvSpPr/>
          <p:nvPr>
            <p:ph idx="18" type="pic"/>
          </p:nvPr>
        </p:nvSpPr>
        <p:spPr>
          <a:xfrm>
            <a:off x="3108550" y="2994100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7"/>
          <p:cNvSpPr/>
          <p:nvPr>
            <p:ph idx="19" type="pic"/>
          </p:nvPr>
        </p:nvSpPr>
        <p:spPr>
          <a:xfrm>
            <a:off x="1015000" y="2994100"/>
            <a:ext cx="728400" cy="7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17"/>
          <p:cNvSpPr txBox="1"/>
          <p:nvPr>
            <p:ph type="title"/>
          </p:nvPr>
        </p:nvSpPr>
        <p:spPr>
          <a:xfrm>
            <a:off x="296425" y="236800"/>
            <a:ext cx="8189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4" name="Google Shape;154;p17"/>
          <p:cNvSpPr txBox="1"/>
          <p:nvPr>
            <p:ph idx="20" type="title"/>
          </p:nvPr>
        </p:nvSpPr>
        <p:spPr>
          <a:xfrm>
            <a:off x="296425" y="603750"/>
            <a:ext cx="83931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Vertical Light ">
  <p:cSld name="SECTION_TITLE_AND_DESCRIPTION_2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/>
          <p:nvPr/>
        </p:nvSpPr>
        <p:spPr>
          <a:xfrm>
            <a:off x="0" y="-125"/>
            <a:ext cx="9144000" cy="12642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7" name="Google Shape;157;p18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8" name="Google Shape;158;p18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59" name="Google Shape;159;p18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Vertical Light_no eyebrow">
  <p:cSld name="SECTION_TITLE_AND_DESCRIPTION_2_1_1_3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/>
          <p:nvPr/>
        </p:nvSpPr>
        <p:spPr>
          <a:xfrm>
            <a:off x="0" y="-125"/>
            <a:ext cx="9144000" cy="12642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3" name="Google Shape;163;p19"/>
          <p:cNvSpPr txBox="1"/>
          <p:nvPr>
            <p:ph type="title"/>
          </p:nvPr>
        </p:nvSpPr>
        <p:spPr>
          <a:xfrm>
            <a:off x="296425" y="363850"/>
            <a:ext cx="7194300" cy="9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4" name="Google Shape;164;p19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Vertical Light  + Timeline">
  <p:cSld name="SECTION_TITLE_AND_DESCRIPTION_2_1_1_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0" y="-125"/>
            <a:ext cx="9144000" cy="12642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" name="Google Shape;168;p20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9" name="Google Shape;169;p20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0" name="Google Shape;170;p20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2">
            <a:alphaModFix/>
          </a:blip>
          <a:srcRect b="2272" l="0" r="0" t="2272"/>
          <a:stretch/>
        </p:blipFill>
        <p:spPr>
          <a:xfrm>
            <a:off x="299137" y="2935325"/>
            <a:ext cx="8698125" cy="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cial_4 box column">
  <p:cSld name="TITLE_2">
    <p:bg>
      <p:bgPr>
        <a:solidFill>
          <a:srgbClr val="EBEFF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296425" y="236800"/>
            <a:ext cx="7605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title"/>
          </p:nvPr>
        </p:nvSpPr>
        <p:spPr>
          <a:xfrm>
            <a:off x="296425" y="603750"/>
            <a:ext cx="80940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358700" y="1294350"/>
            <a:ext cx="1918500" cy="3274200"/>
          </a:xfrm>
          <a:prstGeom prst="roundRect">
            <a:avLst>
              <a:gd fmla="val 1977" name="adj"/>
            </a:avLst>
          </a:prstGeom>
          <a:solidFill>
            <a:srgbClr val="FCFCFC"/>
          </a:solidFill>
          <a:ln>
            <a:noFill/>
          </a:ln>
          <a:effectLst>
            <a:outerShdw blurRad="57150" rotWithShape="0" algn="bl" dir="126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" name="Google Shape;20;p3"/>
          <p:cNvCxnSpPr/>
          <p:nvPr/>
        </p:nvCxnSpPr>
        <p:spPr>
          <a:xfrm>
            <a:off x="577451" y="1850500"/>
            <a:ext cx="1480800" cy="0"/>
          </a:xfrm>
          <a:prstGeom prst="straightConnector1">
            <a:avLst/>
          </a:prstGeom>
          <a:noFill/>
          <a:ln cap="flat" cmpd="sng" w="9525">
            <a:solidFill>
              <a:srgbClr val="F281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455018" y="2028750"/>
            <a:ext cx="1700400" cy="23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2" name="Google Shape;22;p3"/>
          <p:cNvSpPr/>
          <p:nvPr/>
        </p:nvSpPr>
        <p:spPr>
          <a:xfrm>
            <a:off x="2477658" y="1294350"/>
            <a:ext cx="1918500" cy="3274200"/>
          </a:xfrm>
          <a:prstGeom prst="roundRect">
            <a:avLst>
              <a:gd fmla="val 1977" name="adj"/>
            </a:avLst>
          </a:prstGeom>
          <a:solidFill>
            <a:srgbClr val="FCFCFC"/>
          </a:solidFill>
          <a:ln>
            <a:noFill/>
          </a:ln>
          <a:effectLst>
            <a:outerShdw blurRad="57150" rotWithShape="0" algn="bl" dir="126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3"/>
          <p:cNvCxnSpPr/>
          <p:nvPr/>
        </p:nvCxnSpPr>
        <p:spPr>
          <a:xfrm>
            <a:off x="2696409" y="1850500"/>
            <a:ext cx="1480800" cy="0"/>
          </a:xfrm>
          <a:prstGeom prst="straightConnector1">
            <a:avLst/>
          </a:prstGeom>
          <a:noFill/>
          <a:ln cap="flat" cmpd="sng" w="9525">
            <a:solidFill>
              <a:srgbClr val="F281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2573977" y="2028750"/>
            <a:ext cx="1700400" cy="23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5" name="Google Shape;25;p3"/>
          <p:cNvSpPr/>
          <p:nvPr/>
        </p:nvSpPr>
        <p:spPr>
          <a:xfrm>
            <a:off x="4596617" y="1294350"/>
            <a:ext cx="1918500" cy="3274200"/>
          </a:xfrm>
          <a:prstGeom prst="roundRect">
            <a:avLst>
              <a:gd fmla="val 1977" name="adj"/>
            </a:avLst>
          </a:prstGeom>
          <a:solidFill>
            <a:srgbClr val="FCFCFC"/>
          </a:solidFill>
          <a:ln>
            <a:noFill/>
          </a:ln>
          <a:effectLst>
            <a:outerShdw blurRad="57150" rotWithShape="0" algn="bl" dir="126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" name="Google Shape;26;p3"/>
          <p:cNvCxnSpPr/>
          <p:nvPr/>
        </p:nvCxnSpPr>
        <p:spPr>
          <a:xfrm>
            <a:off x="4815368" y="1850500"/>
            <a:ext cx="1480800" cy="0"/>
          </a:xfrm>
          <a:prstGeom prst="straightConnector1">
            <a:avLst/>
          </a:prstGeom>
          <a:noFill/>
          <a:ln cap="flat" cmpd="sng" w="9525">
            <a:solidFill>
              <a:srgbClr val="F281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Google Shape;27;p3"/>
          <p:cNvSpPr txBox="1"/>
          <p:nvPr>
            <p:ph idx="4" type="body"/>
          </p:nvPr>
        </p:nvSpPr>
        <p:spPr>
          <a:xfrm>
            <a:off x="4692935" y="2028750"/>
            <a:ext cx="1700400" cy="23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8" name="Google Shape;28;p3"/>
          <p:cNvSpPr/>
          <p:nvPr/>
        </p:nvSpPr>
        <p:spPr>
          <a:xfrm>
            <a:off x="6811894" y="1294350"/>
            <a:ext cx="1918500" cy="3274200"/>
          </a:xfrm>
          <a:prstGeom prst="roundRect">
            <a:avLst>
              <a:gd fmla="val 1977" name="adj"/>
            </a:avLst>
          </a:prstGeom>
          <a:solidFill>
            <a:srgbClr val="FCFCFC"/>
          </a:solidFill>
          <a:ln>
            <a:noFill/>
          </a:ln>
          <a:effectLst>
            <a:outerShdw blurRad="57150" rotWithShape="0" algn="bl" dir="126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" name="Google Shape;29;p3"/>
          <p:cNvCxnSpPr/>
          <p:nvPr/>
        </p:nvCxnSpPr>
        <p:spPr>
          <a:xfrm>
            <a:off x="7030645" y="1850500"/>
            <a:ext cx="1480800" cy="0"/>
          </a:xfrm>
          <a:prstGeom prst="straightConnector1">
            <a:avLst/>
          </a:prstGeom>
          <a:noFill/>
          <a:ln cap="flat" cmpd="sng" w="9525">
            <a:solidFill>
              <a:srgbClr val="F281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" name="Google Shape;30;p3"/>
          <p:cNvSpPr txBox="1"/>
          <p:nvPr>
            <p:ph idx="5" type="body"/>
          </p:nvPr>
        </p:nvSpPr>
        <p:spPr>
          <a:xfrm>
            <a:off x="6908212" y="2028750"/>
            <a:ext cx="1700400" cy="23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pic>
        <p:nvPicPr>
          <p:cNvPr id="31" name="Google Shape;31;p3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2">
    <p:bg>
      <p:bgPr>
        <a:solidFill>
          <a:schemeClr val="accent2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88879A"/>
                </a:solidFill>
              </a:rPr>
              <a:t>‹#›</a:t>
            </a:fld>
            <a:endParaRPr sz="1000">
              <a:solidFill>
                <a:srgbClr val="88879A"/>
              </a:solidFill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2">
            <a:alphaModFix amt="75000"/>
          </a:blip>
          <a:srcRect b="0" l="2634" r="2624" t="0"/>
          <a:stretch/>
        </p:blipFill>
        <p:spPr>
          <a:xfrm>
            <a:off x="200775" y="4634525"/>
            <a:ext cx="142450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Vertical Light  + 4 icon circles">
  <p:cSld name="SECTION_TITLE_AND_DESCRIPTION_2_1_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/>
          <p:nvPr/>
        </p:nvSpPr>
        <p:spPr>
          <a:xfrm>
            <a:off x="0" y="-125"/>
            <a:ext cx="9144000" cy="12642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22"/>
          <p:cNvSpPr txBox="1"/>
          <p:nvPr>
            <p:ph type="title"/>
          </p:nvPr>
        </p:nvSpPr>
        <p:spPr>
          <a:xfrm>
            <a:off x="296425" y="236800"/>
            <a:ext cx="8664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9" name="Google Shape;179;p22"/>
          <p:cNvSpPr txBox="1"/>
          <p:nvPr>
            <p:ph idx="2" type="title"/>
          </p:nvPr>
        </p:nvSpPr>
        <p:spPr>
          <a:xfrm>
            <a:off x="296425" y="603750"/>
            <a:ext cx="8664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80" name="Google Shape;180;p22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8350" y="1520875"/>
            <a:ext cx="7835050" cy="152983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>
            <p:ph idx="1" type="subTitle"/>
          </p:nvPr>
        </p:nvSpPr>
        <p:spPr>
          <a:xfrm>
            <a:off x="2866439" y="3101561"/>
            <a:ext cx="13311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3" name="Google Shape;183;p22"/>
          <p:cNvSpPr txBox="1"/>
          <p:nvPr>
            <p:ph idx="3" type="subTitle"/>
          </p:nvPr>
        </p:nvSpPr>
        <p:spPr>
          <a:xfrm>
            <a:off x="4984343" y="3101561"/>
            <a:ext cx="13311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4" name="Google Shape;184;p22"/>
          <p:cNvSpPr txBox="1"/>
          <p:nvPr>
            <p:ph idx="4" type="subTitle"/>
          </p:nvPr>
        </p:nvSpPr>
        <p:spPr>
          <a:xfrm>
            <a:off x="7102247" y="3101561"/>
            <a:ext cx="13311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5" name="Google Shape;185;p22"/>
          <p:cNvSpPr txBox="1"/>
          <p:nvPr>
            <p:ph idx="5" type="subTitle"/>
          </p:nvPr>
        </p:nvSpPr>
        <p:spPr>
          <a:xfrm>
            <a:off x="785253" y="3101561"/>
            <a:ext cx="13311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6" name="Google Shape;186;p22"/>
          <p:cNvSpPr txBox="1"/>
          <p:nvPr>
            <p:ph idx="6" type="body"/>
          </p:nvPr>
        </p:nvSpPr>
        <p:spPr>
          <a:xfrm>
            <a:off x="696085" y="3827029"/>
            <a:ext cx="15096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7" name="Google Shape;187;p22"/>
          <p:cNvSpPr txBox="1"/>
          <p:nvPr>
            <p:ph idx="7" type="body"/>
          </p:nvPr>
        </p:nvSpPr>
        <p:spPr>
          <a:xfrm>
            <a:off x="2777264" y="3827029"/>
            <a:ext cx="15096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8" name="Google Shape;188;p22"/>
          <p:cNvSpPr txBox="1"/>
          <p:nvPr>
            <p:ph idx="8" type="body"/>
          </p:nvPr>
        </p:nvSpPr>
        <p:spPr>
          <a:xfrm>
            <a:off x="4895168" y="3827029"/>
            <a:ext cx="15096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9" name="Google Shape;189;p22"/>
          <p:cNvSpPr txBox="1"/>
          <p:nvPr>
            <p:ph idx="9" type="body"/>
          </p:nvPr>
        </p:nvSpPr>
        <p:spPr>
          <a:xfrm>
            <a:off x="6938693" y="3827029"/>
            <a:ext cx="15096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/>
          <p:nvPr>
            <p:ph idx="13" type="pic"/>
          </p:nvPr>
        </p:nvSpPr>
        <p:spPr>
          <a:xfrm>
            <a:off x="7281347" y="1787465"/>
            <a:ext cx="972900" cy="97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22"/>
          <p:cNvSpPr/>
          <p:nvPr>
            <p:ph idx="14" type="pic"/>
          </p:nvPr>
        </p:nvSpPr>
        <p:spPr>
          <a:xfrm>
            <a:off x="5163528" y="1787465"/>
            <a:ext cx="972900" cy="97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22"/>
          <p:cNvSpPr/>
          <p:nvPr>
            <p:ph idx="15" type="pic"/>
          </p:nvPr>
        </p:nvSpPr>
        <p:spPr>
          <a:xfrm>
            <a:off x="3063978" y="1787465"/>
            <a:ext cx="972900" cy="97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22"/>
          <p:cNvSpPr/>
          <p:nvPr>
            <p:ph idx="16" type="pic"/>
          </p:nvPr>
        </p:nvSpPr>
        <p:spPr>
          <a:xfrm>
            <a:off x="964428" y="1787465"/>
            <a:ext cx="972900" cy="97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Vertical Light  + 5 icon circles">
  <p:cSld name="SECTION_TITLE_AND_DESCRIPTION_2_1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8175" y="1756386"/>
            <a:ext cx="1353161" cy="13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/>
          <p:nvPr/>
        </p:nvSpPr>
        <p:spPr>
          <a:xfrm>
            <a:off x="0" y="-125"/>
            <a:ext cx="9144000" cy="12642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8" name="Google Shape;198;p23"/>
          <p:cNvSpPr txBox="1"/>
          <p:nvPr>
            <p:ph type="title"/>
          </p:nvPr>
        </p:nvSpPr>
        <p:spPr>
          <a:xfrm>
            <a:off x="296425" y="236800"/>
            <a:ext cx="813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 SemiBold"/>
              <a:buNone/>
              <a:defRPr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99" name="Google Shape;199;p23"/>
          <p:cNvSpPr txBox="1"/>
          <p:nvPr>
            <p:ph idx="2" type="title"/>
          </p:nvPr>
        </p:nvSpPr>
        <p:spPr>
          <a:xfrm>
            <a:off x="296425" y="603750"/>
            <a:ext cx="8409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3"/>
          <p:cNvSpPr txBox="1"/>
          <p:nvPr>
            <p:ph idx="1" type="subTitle"/>
          </p:nvPr>
        </p:nvSpPr>
        <p:spPr>
          <a:xfrm>
            <a:off x="518178" y="3164140"/>
            <a:ext cx="1193100" cy="3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02" name="Google Shape;202;p23"/>
          <p:cNvSpPr/>
          <p:nvPr>
            <p:ph idx="3" type="pic"/>
          </p:nvPr>
        </p:nvSpPr>
        <p:spPr>
          <a:xfrm>
            <a:off x="716925" y="2035163"/>
            <a:ext cx="795600" cy="795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6791" y="1756386"/>
            <a:ext cx="1353161" cy="13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>
            <p:ph idx="4" type="subTitle"/>
          </p:nvPr>
        </p:nvSpPr>
        <p:spPr>
          <a:xfrm>
            <a:off x="2246794" y="3164140"/>
            <a:ext cx="1193100" cy="3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06" name="Google Shape;20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5407" y="1756386"/>
            <a:ext cx="1353161" cy="13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/>
          <p:nvPr>
            <p:ph idx="5" type="subTitle"/>
          </p:nvPr>
        </p:nvSpPr>
        <p:spPr>
          <a:xfrm>
            <a:off x="3975410" y="3164140"/>
            <a:ext cx="1193100" cy="3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08" name="Google Shape;20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24023" y="1756386"/>
            <a:ext cx="1353161" cy="13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>
            <p:ph idx="6" type="subTitle"/>
          </p:nvPr>
        </p:nvSpPr>
        <p:spPr>
          <a:xfrm>
            <a:off x="5704026" y="3164140"/>
            <a:ext cx="1193100" cy="3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10" name="Google Shape;21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52640" y="1756386"/>
            <a:ext cx="1353161" cy="13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/>
          <p:nvPr>
            <p:ph idx="7" type="subTitle"/>
          </p:nvPr>
        </p:nvSpPr>
        <p:spPr>
          <a:xfrm>
            <a:off x="7432643" y="3164140"/>
            <a:ext cx="1193100" cy="3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2" name="Google Shape;212;p23"/>
          <p:cNvSpPr/>
          <p:nvPr>
            <p:ph idx="8" type="pic"/>
          </p:nvPr>
        </p:nvSpPr>
        <p:spPr>
          <a:xfrm>
            <a:off x="2445563" y="2035163"/>
            <a:ext cx="795600" cy="7956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23"/>
          <p:cNvSpPr/>
          <p:nvPr>
            <p:ph idx="9" type="pic"/>
          </p:nvPr>
        </p:nvSpPr>
        <p:spPr>
          <a:xfrm>
            <a:off x="4174175" y="2035151"/>
            <a:ext cx="795600" cy="7956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23"/>
          <p:cNvSpPr/>
          <p:nvPr>
            <p:ph idx="13" type="pic"/>
          </p:nvPr>
        </p:nvSpPr>
        <p:spPr>
          <a:xfrm>
            <a:off x="5902813" y="2035151"/>
            <a:ext cx="795600" cy="7956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23"/>
          <p:cNvSpPr/>
          <p:nvPr>
            <p:ph idx="14" type="pic"/>
          </p:nvPr>
        </p:nvSpPr>
        <p:spPr>
          <a:xfrm>
            <a:off x="7631413" y="2035176"/>
            <a:ext cx="795600" cy="79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/ Logos">
  <p:cSld name="CUSTOM_8">
    <p:bg>
      <p:bgPr>
        <a:solidFill>
          <a:srgbClr val="EBEFF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/>
          <p:cNvPicPr preferRelativeResize="0"/>
          <p:nvPr/>
        </p:nvPicPr>
        <p:blipFill rotWithShape="1">
          <a:blip r:embed="rId2">
            <a:alphaModFix/>
          </a:blip>
          <a:srcRect b="0" l="1038" r="1028" t="0"/>
          <a:stretch/>
        </p:blipFill>
        <p:spPr>
          <a:xfrm>
            <a:off x="270425" y="4634525"/>
            <a:ext cx="128918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/>
          <p:nvPr>
            <p:ph type="title"/>
          </p:nvPr>
        </p:nvSpPr>
        <p:spPr>
          <a:xfrm>
            <a:off x="296425" y="236800"/>
            <a:ext cx="826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9" name="Google Shape;219;p24"/>
          <p:cNvSpPr txBox="1"/>
          <p:nvPr>
            <p:ph idx="2" type="title"/>
          </p:nvPr>
        </p:nvSpPr>
        <p:spPr>
          <a:xfrm>
            <a:off x="296425" y="603750"/>
            <a:ext cx="83499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20" name="Google Shape;220;p24"/>
          <p:cNvSpPr/>
          <p:nvPr/>
        </p:nvSpPr>
        <p:spPr>
          <a:xfrm>
            <a:off x="270300" y="1198850"/>
            <a:ext cx="8603400" cy="6821100"/>
          </a:xfrm>
          <a:prstGeom prst="roundRect">
            <a:avLst>
              <a:gd fmla="val 925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+ 6 icons circles">
  <p:cSld name="CUSTOM_9_1">
    <p:bg>
      <p:bgPr>
        <a:solidFill>
          <a:srgbClr val="EBEFF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title"/>
          </p:nvPr>
        </p:nvSpPr>
        <p:spPr>
          <a:xfrm>
            <a:off x="296425" y="236800"/>
            <a:ext cx="8233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23" name="Google Shape;223;p25"/>
          <p:cNvSpPr txBox="1"/>
          <p:nvPr>
            <p:ph idx="2" type="title"/>
          </p:nvPr>
        </p:nvSpPr>
        <p:spPr>
          <a:xfrm>
            <a:off x="296425" y="603750"/>
            <a:ext cx="7293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025" y="1219350"/>
            <a:ext cx="1699230" cy="16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/>
          <p:nvPr>
            <p:ph idx="3" type="pic"/>
          </p:nvPr>
        </p:nvSpPr>
        <p:spPr>
          <a:xfrm>
            <a:off x="2235640" y="1460000"/>
            <a:ext cx="651900" cy="6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>
            <p:ph idx="1" type="subTitle"/>
          </p:nvPr>
        </p:nvSpPr>
        <p:spPr>
          <a:xfrm>
            <a:off x="1864430" y="2083781"/>
            <a:ext cx="13944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9" name="Google Shape;2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385" y="1219350"/>
            <a:ext cx="1699230" cy="16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/>
          <p:nvPr>
            <p:ph idx="4" type="pic"/>
          </p:nvPr>
        </p:nvSpPr>
        <p:spPr>
          <a:xfrm>
            <a:off x="4246000" y="1460000"/>
            <a:ext cx="651900" cy="6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5"/>
          <p:cNvSpPr txBox="1"/>
          <p:nvPr>
            <p:ph idx="5" type="subTitle"/>
          </p:nvPr>
        </p:nvSpPr>
        <p:spPr>
          <a:xfrm>
            <a:off x="3874789" y="2083781"/>
            <a:ext cx="13944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744" y="1219350"/>
            <a:ext cx="1699230" cy="16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/>
          <p:nvPr>
            <p:ph idx="6" type="pic"/>
          </p:nvPr>
        </p:nvSpPr>
        <p:spPr>
          <a:xfrm>
            <a:off x="6256360" y="1460000"/>
            <a:ext cx="651900" cy="6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5"/>
          <p:cNvSpPr txBox="1"/>
          <p:nvPr>
            <p:ph idx="7" type="subTitle"/>
          </p:nvPr>
        </p:nvSpPr>
        <p:spPr>
          <a:xfrm>
            <a:off x="5885149" y="2083781"/>
            <a:ext cx="13944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5" name="Google Shape;2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025" y="3003819"/>
            <a:ext cx="1699230" cy="16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/>
          <p:nvPr>
            <p:ph idx="8" type="pic"/>
          </p:nvPr>
        </p:nvSpPr>
        <p:spPr>
          <a:xfrm>
            <a:off x="2235640" y="3244469"/>
            <a:ext cx="651900" cy="6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25"/>
          <p:cNvSpPr txBox="1"/>
          <p:nvPr>
            <p:ph idx="9" type="subTitle"/>
          </p:nvPr>
        </p:nvSpPr>
        <p:spPr>
          <a:xfrm>
            <a:off x="1864430" y="3868250"/>
            <a:ext cx="13944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8" name="Google Shape;2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385" y="3003819"/>
            <a:ext cx="1699230" cy="16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/>
          <p:nvPr>
            <p:ph idx="13" type="pic"/>
          </p:nvPr>
        </p:nvSpPr>
        <p:spPr>
          <a:xfrm>
            <a:off x="4246000" y="3244469"/>
            <a:ext cx="651900" cy="6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5"/>
          <p:cNvSpPr txBox="1"/>
          <p:nvPr>
            <p:ph idx="14" type="subTitle"/>
          </p:nvPr>
        </p:nvSpPr>
        <p:spPr>
          <a:xfrm>
            <a:off x="3874789" y="3868250"/>
            <a:ext cx="13944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41" name="Google Shape;2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744" y="3003819"/>
            <a:ext cx="1699230" cy="16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/>
          <p:nvPr>
            <p:ph idx="15" type="pic"/>
          </p:nvPr>
        </p:nvSpPr>
        <p:spPr>
          <a:xfrm>
            <a:off x="6256360" y="3244469"/>
            <a:ext cx="651900" cy="6519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5"/>
          <p:cNvSpPr txBox="1"/>
          <p:nvPr>
            <p:ph idx="16" type="subTitle"/>
          </p:nvPr>
        </p:nvSpPr>
        <p:spPr>
          <a:xfrm>
            <a:off x="5885149" y="3868250"/>
            <a:ext cx="13944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+ 3 icons circles ">
  <p:cSld name="CUSTOM_9_1_2">
    <p:bg>
      <p:bgPr>
        <a:solidFill>
          <a:srgbClr val="EBEFF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46" name="Google Shape;246;p26"/>
          <p:cNvSpPr txBox="1"/>
          <p:nvPr>
            <p:ph idx="2" type="title"/>
          </p:nvPr>
        </p:nvSpPr>
        <p:spPr>
          <a:xfrm>
            <a:off x="296425" y="603750"/>
            <a:ext cx="7293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47" name="Google Shape;24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100" y="1562375"/>
            <a:ext cx="2295856" cy="229584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6"/>
          <p:cNvSpPr/>
          <p:nvPr>
            <p:ph idx="3" type="pic"/>
          </p:nvPr>
        </p:nvSpPr>
        <p:spPr>
          <a:xfrm>
            <a:off x="1199024" y="1828823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6"/>
          <p:cNvSpPr txBox="1"/>
          <p:nvPr>
            <p:ph idx="1" type="subTitle"/>
          </p:nvPr>
        </p:nvSpPr>
        <p:spPr>
          <a:xfrm>
            <a:off x="734016" y="2806514"/>
            <a:ext cx="1884000" cy="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8875" y="1562375"/>
            <a:ext cx="2295856" cy="229584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/>
          <p:nvPr>
            <p:ph idx="4" type="pic"/>
          </p:nvPr>
        </p:nvSpPr>
        <p:spPr>
          <a:xfrm>
            <a:off x="4029799" y="1828823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6"/>
          <p:cNvSpPr txBox="1"/>
          <p:nvPr>
            <p:ph idx="5" type="subTitle"/>
          </p:nvPr>
        </p:nvSpPr>
        <p:spPr>
          <a:xfrm>
            <a:off x="3564791" y="2806514"/>
            <a:ext cx="1884000" cy="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5" name="Google Shape;25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89650" y="1562375"/>
            <a:ext cx="2295856" cy="229584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/>
          <p:nvPr>
            <p:ph idx="6" type="pic"/>
          </p:nvPr>
        </p:nvSpPr>
        <p:spPr>
          <a:xfrm>
            <a:off x="6860574" y="1828823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26"/>
          <p:cNvSpPr txBox="1"/>
          <p:nvPr>
            <p:ph idx="7" type="subTitle"/>
          </p:nvPr>
        </p:nvSpPr>
        <p:spPr>
          <a:xfrm>
            <a:off x="6395566" y="2806514"/>
            <a:ext cx="1884000" cy="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+ 3 icons circles  1">
  <p:cSld name="CUSTOM_9_1_2_1">
    <p:bg>
      <p:bgPr>
        <a:solidFill>
          <a:srgbClr val="EBEFF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296425" y="236800"/>
            <a:ext cx="8718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0" name="Google Shape;260;p27"/>
          <p:cNvSpPr txBox="1"/>
          <p:nvPr>
            <p:ph idx="2" type="title"/>
          </p:nvPr>
        </p:nvSpPr>
        <p:spPr>
          <a:xfrm>
            <a:off x="296425" y="603750"/>
            <a:ext cx="8617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1" name="Google Shape;261;p27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250" y="1348650"/>
            <a:ext cx="7777575" cy="15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/>
          <p:nvPr>
            <p:ph idx="3" type="pic"/>
          </p:nvPr>
        </p:nvSpPr>
        <p:spPr>
          <a:xfrm>
            <a:off x="3030952" y="1753395"/>
            <a:ext cx="757800" cy="7578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7"/>
          <p:cNvSpPr/>
          <p:nvPr>
            <p:ph idx="4" type="pic"/>
          </p:nvPr>
        </p:nvSpPr>
        <p:spPr>
          <a:xfrm>
            <a:off x="5124502" y="1753383"/>
            <a:ext cx="757800" cy="7578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27"/>
          <p:cNvSpPr/>
          <p:nvPr>
            <p:ph idx="5" type="pic"/>
          </p:nvPr>
        </p:nvSpPr>
        <p:spPr>
          <a:xfrm>
            <a:off x="7218052" y="1753370"/>
            <a:ext cx="757800" cy="75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6" name="Google Shape;266;p27"/>
          <p:cNvPicPr preferRelativeResize="0"/>
          <p:nvPr/>
        </p:nvPicPr>
        <p:blipFill rotWithShape="1">
          <a:blip r:embed="rId3">
            <a:alphaModFix/>
          </a:blip>
          <a:srcRect b="30" l="0" r="0" t="20"/>
          <a:stretch/>
        </p:blipFill>
        <p:spPr>
          <a:xfrm>
            <a:off x="994937" y="1802100"/>
            <a:ext cx="660625" cy="6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 txBox="1"/>
          <p:nvPr>
            <p:ph idx="1" type="subTitle"/>
          </p:nvPr>
        </p:nvSpPr>
        <p:spPr>
          <a:xfrm>
            <a:off x="2727958" y="2998200"/>
            <a:ext cx="1363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8" name="Google Shape;268;p27"/>
          <p:cNvSpPr txBox="1"/>
          <p:nvPr>
            <p:ph idx="6" type="subTitle"/>
          </p:nvPr>
        </p:nvSpPr>
        <p:spPr>
          <a:xfrm>
            <a:off x="4821508" y="2998200"/>
            <a:ext cx="1363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9" name="Google Shape;269;p27"/>
          <p:cNvSpPr txBox="1"/>
          <p:nvPr>
            <p:ph idx="7" type="subTitle"/>
          </p:nvPr>
        </p:nvSpPr>
        <p:spPr>
          <a:xfrm>
            <a:off x="6915058" y="2998200"/>
            <a:ext cx="1363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70" name="Google Shape;270;p27"/>
          <p:cNvSpPr txBox="1"/>
          <p:nvPr>
            <p:ph idx="8" type="subTitle"/>
          </p:nvPr>
        </p:nvSpPr>
        <p:spPr>
          <a:xfrm>
            <a:off x="634408" y="2998200"/>
            <a:ext cx="1363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71" name="Google Shape;271;p27"/>
          <p:cNvSpPr txBox="1"/>
          <p:nvPr>
            <p:ph idx="9" type="body"/>
          </p:nvPr>
        </p:nvSpPr>
        <p:spPr>
          <a:xfrm>
            <a:off x="504475" y="3741425"/>
            <a:ext cx="154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2" name="Google Shape;272;p27"/>
          <p:cNvSpPr txBox="1"/>
          <p:nvPr>
            <p:ph idx="13" type="body"/>
          </p:nvPr>
        </p:nvSpPr>
        <p:spPr>
          <a:xfrm>
            <a:off x="2636600" y="3741425"/>
            <a:ext cx="154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3" name="Google Shape;273;p27"/>
          <p:cNvSpPr txBox="1"/>
          <p:nvPr>
            <p:ph idx="14" type="body"/>
          </p:nvPr>
        </p:nvSpPr>
        <p:spPr>
          <a:xfrm>
            <a:off x="4730150" y="3741425"/>
            <a:ext cx="154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4" name="Google Shape;274;p27"/>
          <p:cNvSpPr txBox="1"/>
          <p:nvPr>
            <p:ph idx="15" type="body"/>
          </p:nvPr>
        </p:nvSpPr>
        <p:spPr>
          <a:xfrm>
            <a:off x="6823700" y="3741425"/>
            <a:ext cx="154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  <a:defRPr sz="1000"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○"/>
              <a:defRPr sz="1000"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■"/>
              <a:defRPr sz="10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+ Logo spots">
  <p:cSld name="CUSTOM_9_1_1">
    <p:bg>
      <p:bgPr>
        <a:solidFill>
          <a:srgbClr val="EBEFF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type="title"/>
          </p:nvPr>
        </p:nvSpPr>
        <p:spPr>
          <a:xfrm>
            <a:off x="3726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78" name="Google Shape;278;p28"/>
          <p:cNvSpPr txBox="1"/>
          <p:nvPr>
            <p:ph idx="2" type="title"/>
          </p:nvPr>
        </p:nvSpPr>
        <p:spPr>
          <a:xfrm>
            <a:off x="372625" y="603750"/>
            <a:ext cx="7293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79" name="Google Shape;279;p28"/>
          <p:cNvSpPr txBox="1"/>
          <p:nvPr>
            <p:ph idx="12" type="sldNum"/>
          </p:nvPr>
        </p:nvSpPr>
        <p:spPr>
          <a:xfrm>
            <a:off x="8619083" y="47869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492" y="1543350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8"/>
          <p:cNvSpPr/>
          <p:nvPr/>
        </p:nvSpPr>
        <p:spPr>
          <a:xfrm>
            <a:off x="764858" y="1348717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28"/>
          <p:cNvSpPr txBox="1"/>
          <p:nvPr>
            <p:ph idx="1" type="subTitle"/>
          </p:nvPr>
        </p:nvSpPr>
        <p:spPr>
          <a:xfrm>
            <a:off x="787050" y="1348725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83" name="Google Shape;28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3767" y="1543350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/>
          <p:nvPr/>
        </p:nvSpPr>
        <p:spPr>
          <a:xfrm>
            <a:off x="2946133" y="1348717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p28"/>
          <p:cNvSpPr txBox="1"/>
          <p:nvPr>
            <p:ph idx="3" type="subTitle"/>
          </p:nvPr>
        </p:nvSpPr>
        <p:spPr>
          <a:xfrm>
            <a:off x="2968325" y="1348725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86" name="Google Shape;28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5042" y="1543362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/>
          <p:nvPr/>
        </p:nvSpPr>
        <p:spPr>
          <a:xfrm>
            <a:off x="5127408" y="1348729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28"/>
          <p:cNvSpPr txBox="1"/>
          <p:nvPr>
            <p:ph idx="4" type="subTitle"/>
          </p:nvPr>
        </p:nvSpPr>
        <p:spPr>
          <a:xfrm>
            <a:off x="5149600" y="1348738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89" name="Google Shape;28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6317" y="1543362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/>
          <p:nvPr/>
        </p:nvSpPr>
        <p:spPr>
          <a:xfrm>
            <a:off x="7308683" y="1348729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28"/>
          <p:cNvSpPr txBox="1"/>
          <p:nvPr>
            <p:ph idx="5" type="subTitle"/>
          </p:nvPr>
        </p:nvSpPr>
        <p:spPr>
          <a:xfrm>
            <a:off x="7330875" y="1348738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92" name="Google Shape;29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492" y="3186250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/>
          <p:nvPr/>
        </p:nvSpPr>
        <p:spPr>
          <a:xfrm>
            <a:off x="764858" y="2991617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28"/>
          <p:cNvSpPr txBox="1"/>
          <p:nvPr>
            <p:ph idx="6" type="subTitle"/>
          </p:nvPr>
        </p:nvSpPr>
        <p:spPr>
          <a:xfrm>
            <a:off x="787050" y="2991625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95" name="Google Shape;29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3767" y="3186250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/>
          <p:nvPr/>
        </p:nvSpPr>
        <p:spPr>
          <a:xfrm>
            <a:off x="2946133" y="2991617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" name="Google Shape;297;p28"/>
          <p:cNvSpPr txBox="1"/>
          <p:nvPr>
            <p:ph idx="7" type="subTitle"/>
          </p:nvPr>
        </p:nvSpPr>
        <p:spPr>
          <a:xfrm>
            <a:off x="2968325" y="2991625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98" name="Google Shape;29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5042" y="3186262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8"/>
          <p:cNvSpPr/>
          <p:nvPr/>
        </p:nvSpPr>
        <p:spPr>
          <a:xfrm>
            <a:off x="5127408" y="2991629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" name="Google Shape;300;p28"/>
          <p:cNvSpPr txBox="1"/>
          <p:nvPr>
            <p:ph idx="8" type="subTitle"/>
          </p:nvPr>
        </p:nvSpPr>
        <p:spPr>
          <a:xfrm>
            <a:off x="5149600" y="2991638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301" name="Google Shape;30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6317" y="3186262"/>
            <a:ext cx="1912932" cy="12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8"/>
          <p:cNvSpPr/>
          <p:nvPr/>
        </p:nvSpPr>
        <p:spPr>
          <a:xfrm>
            <a:off x="7308683" y="2991629"/>
            <a:ext cx="1408200" cy="395700"/>
          </a:xfrm>
          <a:prstGeom prst="roundRect">
            <a:avLst>
              <a:gd fmla="val 16667" name="adj"/>
            </a:avLst>
          </a:prstGeom>
          <a:solidFill>
            <a:srgbClr val="323B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3" name="Google Shape;303;p28"/>
          <p:cNvSpPr txBox="1"/>
          <p:nvPr>
            <p:ph idx="9" type="subTitle"/>
          </p:nvPr>
        </p:nvSpPr>
        <p:spPr>
          <a:xfrm>
            <a:off x="7330875" y="2991638"/>
            <a:ext cx="1363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SemiBold"/>
              <a:buNone/>
              <a:def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SemiBold"/>
              <a:buNone/>
              <a:defRPr sz="1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304" name="Google Shape;304;p28"/>
          <p:cNvPicPr preferRelativeResize="0"/>
          <p:nvPr/>
        </p:nvPicPr>
        <p:blipFill rotWithShape="1">
          <a:blip r:embed="rId3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Dark 2">
  <p:cSld name="SECTION_TITLE_AND_DESCRIPTION_1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29"/>
          <p:cNvSpPr txBox="1"/>
          <p:nvPr>
            <p:ph type="title"/>
          </p:nvPr>
        </p:nvSpPr>
        <p:spPr>
          <a:xfrm>
            <a:off x="296425" y="236800"/>
            <a:ext cx="324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08" name="Google Shape;308;p29"/>
          <p:cNvSpPr txBox="1"/>
          <p:nvPr>
            <p:ph idx="2" type="title"/>
          </p:nvPr>
        </p:nvSpPr>
        <p:spPr>
          <a:xfrm>
            <a:off x="296425" y="603750"/>
            <a:ext cx="30381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9" name="Google Shape;309;p29"/>
          <p:cNvSpPr/>
          <p:nvPr/>
        </p:nvSpPr>
        <p:spPr>
          <a:xfrm>
            <a:off x="3660725" y="-74075"/>
            <a:ext cx="5596800" cy="540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0" name="Google Shape;310;p29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311" name="Google Shape;311;p29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Dark 3">
  <p:cSld name="SECTION_TITLE_AND_DESCRIPTION_1_1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"/>
          <p:cNvSpPr/>
          <p:nvPr/>
        </p:nvSpPr>
        <p:spPr>
          <a:xfrm>
            <a:off x="-114200" y="-82675"/>
            <a:ext cx="3770700" cy="5384700"/>
          </a:xfrm>
          <a:prstGeom prst="rect">
            <a:avLst/>
          </a:prstGeom>
          <a:solidFill>
            <a:srgbClr val="0E0B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4" name="Google Shape;314;p30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30"/>
          <p:cNvSpPr txBox="1"/>
          <p:nvPr>
            <p:ph type="title"/>
          </p:nvPr>
        </p:nvSpPr>
        <p:spPr>
          <a:xfrm>
            <a:off x="296425" y="236800"/>
            <a:ext cx="313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16" name="Google Shape;316;p30"/>
          <p:cNvSpPr txBox="1"/>
          <p:nvPr>
            <p:ph idx="2" type="title"/>
          </p:nvPr>
        </p:nvSpPr>
        <p:spPr>
          <a:xfrm>
            <a:off x="296425" y="603750"/>
            <a:ext cx="32529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 SemiBold"/>
              <a:buNone/>
              <a:defRPr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17" name="Google Shape;317;p30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●"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18" name="Google Shape;318;p30"/>
          <p:cNvPicPr preferRelativeResize="0"/>
          <p:nvPr/>
        </p:nvPicPr>
        <p:blipFill rotWithShape="1">
          <a:blip r:embed="rId2">
            <a:alphaModFix/>
          </a:blip>
          <a:srcRect b="-54908" l="-5856" r="-16904" t="-45413"/>
          <a:stretch/>
        </p:blipFill>
        <p:spPr>
          <a:xfrm>
            <a:off x="200775" y="4634525"/>
            <a:ext cx="159659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cial_2 box column">
  <p:cSld name="TITLE_2_1">
    <p:bg>
      <p:bgPr>
        <a:solidFill>
          <a:srgbClr val="EBEFF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296425" y="236800"/>
            <a:ext cx="859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2" type="title"/>
          </p:nvPr>
        </p:nvSpPr>
        <p:spPr>
          <a:xfrm>
            <a:off x="296425" y="603750"/>
            <a:ext cx="80940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6" name="Google Shape;36;p4"/>
          <p:cNvSpPr/>
          <p:nvPr/>
        </p:nvSpPr>
        <p:spPr>
          <a:xfrm>
            <a:off x="358700" y="1294350"/>
            <a:ext cx="4004400" cy="3274200"/>
          </a:xfrm>
          <a:prstGeom prst="roundRect">
            <a:avLst>
              <a:gd fmla="val 1977" name="adj"/>
            </a:avLst>
          </a:prstGeom>
          <a:solidFill>
            <a:srgbClr val="FCFCFC"/>
          </a:solidFill>
          <a:ln>
            <a:noFill/>
          </a:ln>
          <a:effectLst>
            <a:outerShdw blurRad="57150" rotWithShape="0" algn="bl" dir="126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815300" y="1850500"/>
            <a:ext cx="3090900" cy="0"/>
          </a:xfrm>
          <a:prstGeom prst="straightConnector1">
            <a:avLst/>
          </a:prstGeom>
          <a:noFill/>
          <a:ln cap="flat" cmpd="sng" w="9525">
            <a:solidFill>
              <a:srgbClr val="F281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559746" y="2028750"/>
            <a:ext cx="3549300" cy="23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>
            <a:off x="4781618" y="1294350"/>
            <a:ext cx="4004400" cy="3274200"/>
          </a:xfrm>
          <a:prstGeom prst="roundRect">
            <a:avLst>
              <a:gd fmla="val 1977" name="adj"/>
            </a:avLst>
          </a:prstGeom>
          <a:solidFill>
            <a:srgbClr val="FCFCFC"/>
          </a:solidFill>
          <a:ln>
            <a:noFill/>
          </a:ln>
          <a:effectLst>
            <a:outerShdw blurRad="57150" rotWithShape="0" algn="bl" dir="126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4"/>
          <p:cNvCxnSpPr/>
          <p:nvPr/>
        </p:nvCxnSpPr>
        <p:spPr>
          <a:xfrm>
            <a:off x="5238218" y="1850500"/>
            <a:ext cx="3090900" cy="0"/>
          </a:xfrm>
          <a:prstGeom prst="straightConnector1">
            <a:avLst/>
          </a:prstGeom>
          <a:noFill/>
          <a:ln cap="flat" cmpd="sng" w="9525">
            <a:solidFill>
              <a:srgbClr val="F281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4"/>
          <p:cNvSpPr txBox="1"/>
          <p:nvPr>
            <p:ph idx="3" type="body"/>
          </p:nvPr>
        </p:nvSpPr>
        <p:spPr>
          <a:xfrm>
            <a:off x="4982663" y="2028750"/>
            <a:ext cx="3549300" cy="23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/>
          <p:nvPr>
            <p:ph type="title"/>
          </p:nvPr>
        </p:nvSpPr>
        <p:spPr>
          <a:xfrm>
            <a:off x="296425" y="236800"/>
            <a:ext cx="8256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7B53"/>
              </a:buClr>
              <a:buSzPts val="1400"/>
              <a:buFont typeface="Poppins SemiBold"/>
              <a:buNone/>
              <a:defRPr sz="1400">
                <a:solidFill>
                  <a:srgbClr val="F97B5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21" name="Google Shape;321;p31"/>
          <p:cNvSpPr txBox="1"/>
          <p:nvPr>
            <p:ph idx="2" type="title"/>
          </p:nvPr>
        </p:nvSpPr>
        <p:spPr>
          <a:xfrm>
            <a:off x="296425" y="603750"/>
            <a:ext cx="86292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2" name="Google Shape;322;p31"/>
          <p:cNvSpPr txBox="1"/>
          <p:nvPr>
            <p:ph idx="1" type="body"/>
          </p:nvPr>
        </p:nvSpPr>
        <p:spPr>
          <a:xfrm>
            <a:off x="296425" y="1176875"/>
            <a:ext cx="66681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323" name="Google Shape;323;p31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Slide">
  <p:cSld name="CUSTOM_1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6" name="Google Shape;326;p32"/>
          <p:cNvPicPr preferRelativeResize="0"/>
          <p:nvPr/>
        </p:nvPicPr>
        <p:blipFill rotWithShape="1">
          <a:blip r:embed="rId2">
            <a:alphaModFix/>
          </a:blip>
          <a:srcRect b="-38471" l="-1932" r="-1942" t="-38489"/>
          <a:stretch/>
        </p:blipFill>
        <p:spPr>
          <a:xfrm>
            <a:off x="270425" y="4634525"/>
            <a:ext cx="128918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4175" y="-3251700"/>
            <a:ext cx="9792349" cy="611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2"/>
          <p:cNvSpPr/>
          <p:nvPr>
            <p:ph idx="2" type="pic"/>
          </p:nvPr>
        </p:nvSpPr>
        <p:spPr>
          <a:xfrm>
            <a:off x="4908663" y="4311750"/>
            <a:ext cx="2896800" cy="53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329" name="Google Shape;329;p32"/>
          <p:cNvPicPr preferRelativeResize="0"/>
          <p:nvPr/>
        </p:nvPicPr>
        <p:blipFill rotWithShape="1">
          <a:blip r:embed="rId4">
            <a:alphaModFix/>
          </a:blip>
          <a:srcRect b="0" l="-949" r="0" t="0"/>
          <a:stretch/>
        </p:blipFill>
        <p:spPr>
          <a:xfrm>
            <a:off x="1845150" y="4382700"/>
            <a:ext cx="2628066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2 2">
  <p:cSld name="SECTION_TITLE_AND_DESCRIPTION_2_3_1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/>
          <p:nvPr/>
        </p:nvSpPr>
        <p:spPr>
          <a:xfrm>
            <a:off x="0" y="-125"/>
            <a:ext cx="36564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2" name="Google Shape;332;p33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2">
            <a:alphaModFix/>
          </a:blip>
          <a:srcRect b="0" l="1038" r="1028" t="0"/>
          <a:stretch/>
        </p:blipFill>
        <p:spPr>
          <a:xfrm>
            <a:off x="270425" y="4634525"/>
            <a:ext cx="128918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-125"/>
            <a:ext cx="9144000" cy="5643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99275" y="76775"/>
            <a:ext cx="5560200" cy="4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Dark">
  <p:cSld name="TITLE_1">
    <p:bg>
      <p:bgPr>
        <a:solidFill>
          <a:srgbClr val="0E0B1D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6"/>
          <p:cNvSpPr txBox="1"/>
          <p:nvPr>
            <p:ph type="title"/>
          </p:nvPr>
        </p:nvSpPr>
        <p:spPr>
          <a:xfrm>
            <a:off x="296425" y="236800"/>
            <a:ext cx="782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2" type="title"/>
          </p:nvPr>
        </p:nvSpPr>
        <p:spPr>
          <a:xfrm>
            <a:off x="296425" y="603750"/>
            <a:ext cx="82917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 SemiBold"/>
              <a:buNone/>
              <a:defRPr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296425" y="1176875"/>
            <a:ext cx="83847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●"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/>
          </a:blip>
          <a:srcRect b="-54908" l="-5856" r="-16904" t="-45413"/>
          <a:stretch/>
        </p:blipFill>
        <p:spPr>
          <a:xfrm>
            <a:off x="200775" y="4634525"/>
            <a:ext cx="159659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reak 1">
  <p:cSld name="MAIN_POINT_1">
    <p:bg>
      <p:bgPr>
        <a:gradFill>
          <a:gsLst>
            <a:gs pos="0">
              <a:srgbClr val="FEA858"/>
            </a:gs>
            <a:gs pos="100000">
              <a:srgbClr val="F97B53"/>
            </a:gs>
          </a:gsLst>
          <a:lin ang="10800025" scaled="0"/>
        </a:gra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687425" y="1700550"/>
            <a:ext cx="56832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SemiBold"/>
              <a:buNone/>
              <a:defRPr sz="3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001">
            <a:off x="6408001" y="-1677150"/>
            <a:ext cx="3326552" cy="11488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reak 1 1">
  <p:cSld name="MAIN_POINT_1_1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687425" y="1700550"/>
            <a:ext cx="56832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SemiBold"/>
              <a:buNone/>
              <a:defRPr sz="3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001">
            <a:off x="6408001" y="-1677150"/>
            <a:ext cx="3326552" cy="11488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reak 2">
  <p:cSld name="CUSTOM_10">
    <p:bg>
      <p:bgPr>
        <a:solidFill>
          <a:schemeClr val="lt2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001">
            <a:off x="6408001" y="-1677150"/>
            <a:ext cx="3326552" cy="1148864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type="title"/>
          </p:nvPr>
        </p:nvSpPr>
        <p:spPr>
          <a:xfrm>
            <a:off x="687425" y="1700550"/>
            <a:ext cx="56832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SemiBold"/>
              <a:buNone/>
              <a:defRPr sz="3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Light 1">
  <p:cSld name="SECTION_TITLE_AND_DESCRI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/>
        </p:nvSpPr>
        <p:spPr>
          <a:xfrm>
            <a:off x="3660725" y="-125"/>
            <a:ext cx="5596800" cy="5143500"/>
          </a:xfrm>
          <a:prstGeom prst="rect">
            <a:avLst/>
          </a:prstGeom>
          <a:solidFill>
            <a:srgbClr val="EBEF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8466683" y="463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buNone/>
              <a:defRPr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296425" y="1481675"/>
            <a:ext cx="26430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2">
            <a:alphaModFix/>
          </a:blip>
          <a:srcRect b="-51051" l="-5392" r="-5093" t="-51051"/>
          <a:stretch/>
        </p:blipFill>
        <p:spPr>
          <a:xfrm>
            <a:off x="200775" y="4634525"/>
            <a:ext cx="1424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Poppins SemiBold"/>
              <a:buNone/>
              <a:defRPr sz="1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55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 SemiBold"/>
              <a:buNone/>
              <a:defRPr sz="2600">
                <a:solidFill>
                  <a:srgbClr val="0B0A1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B0A14"/>
              </a:buClr>
              <a:buSzPts val="2600"/>
              <a:buFont typeface="Poppins"/>
              <a:buNone/>
              <a:defRPr sz="2600">
                <a:solidFill>
                  <a:srgbClr val="0B0A1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55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Char char="●"/>
              <a:defRPr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/>
          <p:nvPr>
            <p:ph type="title"/>
          </p:nvPr>
        </p:nvSpPr>
        <p:spPr>
          <a:xfrm>
            <a:off x="687425" y="1700550"/>
            <a:ext cx="56832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30556"/>
              <a:buFont typeface="Arial"/>
              <a:buNone/>
            </a:pPr>
            <a:r>
              <a:rPr lang="en"/>
              <a:t>Market Conditions &amp; Buyer Persona Guide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1667"/>
              <a:buFont typeface="Arial"/>
              <a:buNone/>
            </a:pPr>
            <a:r>
              <a:rPr lang="en"/>
              <a:t>Primary Evaluator &amp; Advocate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3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/>
              <a:t>Learning &amp; Development (L&amp;D) Leader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3"/>
          <p:cNvSpPr txBox="1"/>
          <p:nvPr/>
        </p:nvSpPr>
        <p:spPr>
          <a:xfrm>
            <a:off x="3254375" y="1298700"/>
            <a:ext cx="5705100" cy="3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Psychology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Driven by curiosity and the need for novelty; seeks insightful, valuable, and digestible content addressing current challenges and trends.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Core Stats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43% of large organizations want to replace their LMS/content due to poor user engagement.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Only 8% of organizations measure the ROI of their learning initiatives effectively.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Tracked KPIs &amp; ROI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Course completion rates, learner satisfaction scores, assessment scores.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Employee retention and internal promotion rates.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Business Impact: Reduced turnover costs, increased productivity.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" name="Google Shape;401;p43"/>
          <p:cNvSpPr/>
          <p:nvPr/>
        </p:nvSpPr>
        <p:spPr>
          <a:xfrm>
            <a:off x="787825" y="4203825"/>
            <a:ext cx="1409400" cy="4530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02" name="Google Shape;402;p43"/>
          <p:cNvSpPr txBox="1"/>
          <p:nvPr/>
        </p:nvSpPr>
        <p:spPr>
          <a:xfrm>
            <a:off x="740425" y="4157275"/>
            <a:ext cx="15042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Solutions</a:t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" name="Google Shape;403;p43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04" name="Google Shape;404;p43" title="OS_Office_553394750_AU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00" y="1739025"/>
            <a:ext cx="2479150" cy="2302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4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&amp; Development (L&amp;D) Leader</a:t>
            </a:r>
            <a:endParaRPr/>
          </a:p>
        </p:txBody>
      </p:sp>
      <p:sp>
        <p:nvSpPr>
          <p:cNvPr id="410" name="Google Shape;410;p44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Primary Evaluator &amp; Advocate</a:t>
            </a:r>
            <a:endParaRPr/>
          </a:p>
        </p:txBody>
      </p:sp>
      <p:sp>
        <p:nvSpPr>
          <p:cNvPr id="411" name="Google Shape;411;p44"/>
          <p:cNvSpPr txBox="1"/>
          <p:nvPr>
            <p:ph idx="1" type="body"/>
          </p:nvPr>
        </p:nvSpPr>
        <p:spPr>
          <a:xfrm>
            <a:off x="296425" y="1686600"/>
            <a:ext cx="2643000" cy="29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Role</a:t>
            </a:r>
            <a:r>
              <a:rPr lang="en" sz="1100">
                <a:solidFill>
                  <a:schemeClr val="hlink"/>
                </a:solidFill>
              </a:rPr>
              <a:t>: Leads the evaluation process, aligns training initiatives with organizational objectives.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Goals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High user adoption and engagement.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Measurable learning impact and clear ROI.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Effective compliance tracking.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Improved employee development and retention.</a:t>
            </a:r>
            <a:endParaRPr sz="1100">
              <a:solidFill>
                <a:schemeClr val="hlink"/>
              </a:solidFill>
            </a:endParaRPr>
          </a:p>
        </p:txBody>
      </p:sp>
      <p:sp>
        <p:nvSpPr>
          <p:cNvPr id="412" name="Google Shape;412;p44"/>
          <p:cNvSpPr txBox="1"/>
          <p:nvPr>
            <p:ph idx="1" type="body"/>
          </p:nvPr>
        </p:nvSpPr>
        <p:spPr>
          <a:xfrm>
            <a:off x="3755475" y="706625"/>
            <a:ext cx="52599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" sz="1118">
                <a:solidFill>
                  <a:schemeClr val="hlink"/>
                </a:solidFill>
              </a:rPr>
              <a:t>Pain Points</a:t>
            </a:r>
            <a:r>
              <a:rPr lang="en" sz="1118">
                <a:solidFill>
                  <a:schemeClr val="hlink"/>
                </a:solidFill>
              </a:rPr>
              <a:t>: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Limited budget and resources.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Demonstrating clear ROI to stakeholders.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Ensuring content is engaging, relevant, and easily accessible.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Administrative burdens due to manual processes.</a:t>
            </a:r>
            <a:endParaRPr sz="1118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b="1" lang="en" sz="1118">
                <a:solidFill>
                  <a:schemeClr val="hlink"/>
                </a:solidFill>
              </a:rPr>
              <a:t>Messaging Tips</a:t>
            </a:r>
            <a:r>
              <a:rPr lang="en" sz="1118">
                <a:solidFill>
                  <a:schemeClr val="hlink"/>
                </a:solidFill>
              </a:rPr>
              <a:t>: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Highlight ease-of-use and learner engagement.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Clearly demonstrate measurable benefits and ROI.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Showcase robust reporting and analytics capabilities.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Char char="●"/>
            </a:pPr>
            <a:r>
              <a:rPr lang="en" sz="1118">
                <a:solidFill>
                  <a:schemeClr val="hlink"/>
                </a:solidFill>
              </a:rPr>
              <a:t>Provide success stories or case studies demonstrating effectiveness.</a:t>
            </a:r>
            <a:endParaRPr sz="1118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" sz="1118">
                <a:solidFill>
                  <a:schemeClr val="hlink"/>
                </a:solidFill>
              </a:rPr>
              <a:t>Effective Content Forms</a:t>
            </a:r>
            <a:r>
              <a:rPr lang="en" sz="1118">
                <a:solidFill>
                  <a:schemeClr val="hlink"/>
                </a:solidFill>
              </a:rPr>
              <a:t>: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18"/>
              <a:buFont typeface="Poppins"/>
              <a:buChar char="●"/>
            </a:pPr>
            <a:r>
              <a:rPr lang="en" sz="1118">
                <a:solidFill>
                  <a:schemeClr val="hlink"/>
                </a:solidFill>
              </a:rPr>
              <a:t>Interactive and engaging multimedia (video, animations, quizzes).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Font typeface="Poppins"/>
              <a:buChar char="●"/>
            </a:pPr>
            <a:r>
              <a:rPr lang="en" sz="1118">
                <a:solidFill>
                  <a:schemeClr val="hlink"/>
                </a:solidFill>
              </a:rPr>
              <a:t>Microlearning modules.</a:t>
            </a:r>
            <a:endParaRPr sz="1118">
              <a:solidFill>
                <a:schemeClr val="hlink"/>
              </a:solidFill>
            </a:endParaRPr>
          </a:p>
          <a:p>
            <a:pPr indent="-299561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18"/>
              <a:buFont typeface="Poppins"/>
              <a:buChar char="●"/>
            </a:pPr>
            <a:r>
              <a:rPr lang="en" sz="1118">
                <a:solidFill>
                  <a:schemeClr val="hlink"/>
                </a:solidFill>
              </a:rPr>
              <a:t>Blended learning options (online plus instructor-led).</a:t>
            </a:r>
            <a:endParaRPr i="1" sz="1118">
              <a:solidFill>
                <a:schemeClr val="dk1"/>
              </a:solidFill>
            </a:endParaRPr>
          </a:p>
        </p:txBody>
      </p:sp>
      <p:sp>
        <p:nvSpPr>
          <p:cNvPr id="413" name="Google Shape;413;p44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5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Executive Sponsor &amp; Decision Maker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5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Resources (HR) Executive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5"/>
          <p:cNvSpPr txBox="1"/>
          <p:nvPr/>
        </p:nvSpPr>
        <p:spPr>
          <a:xfrm>
            <a:off x="2530200" y="1320125"/>
            <a:ext cx="6613800" cy="3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Psychology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Needs validation and reassurance; prefers credible evidence such as case studies and peer success stories.</a:t>
            </a:r>
            <a:endParaRPr b="1" sz="1000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Core Stats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Companies with strong L&amp;D programs experience up to 218% higher revenue per employee.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Companies with strong learning cultures have up to 50% higher employee engagement.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Effective compliance training programs reduce compliance incidents by up to 50%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Tracked KPIs &amp; ROI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Compliance completion rates, leadership competency development.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Employee engagement scores, turnover rates.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Business Impact: Improved regulatory compliance, reduced recruitment and training costs. 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1" name="Google Shape;421;p45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22" name="Google Shape;422;p45" title="OS_Office_208237543_AU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00" y="1481325"/>
            <a:ext cx="2148248" cy="224815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5"/>
          <p:cNvSpPr/>
          <p:nvPr/>
        </p:nvSpPr>
        <p:spPr>
          <a:xfrm>
            <a:off x="440575" y="3985525"/>
            <a:ext cx="1409400" cy="4530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24" name="Google Shape;424;p45"/>
          <p:cNvSpPr txBox="1"/>
          <p:nvPr/>
        </p:nvSpPr>
        <p:spPr>
          <a:xfrm>
            <a:off x="393175" y="3938975"/>
            <a:ext cx="15042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 the </a:t>
            </a:r>
            <a:endParaRPr b="1"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Impact</a:t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Resources (HR) Executive </a:t>
            </a:r>
            <a:endParaRPr/>
          </a:p>
        </p:txBody>
      </p:sp>
      <p:sp>
        <p:nvSpPr>
          <p:cNvPr id="430" name="Google Shape;430;p46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Executive Sponsor &amp; Decision Maker</a:t>
            </a:r>
            <a:endParaRPr/>
          </a:p>
        </p:txBody>
      </p:sp>
      <p:sp>
        <p:nvSpPr>
          <p:cNvPr id="431" name="Google Shape;431;p46"/>
          <p:cNvSpPr txBox="1"/>
          <p:nvPr>
            <p:ph idx="1" type="body"/>
          </p:nvPr>
        </p:nvSpPr>
        <p:spPr>
          <a:xfrm>
            <a:off x="296425" y="1576650"/>
            <a:ext cx="2643000" cy="29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Role</a:t>
            </a:r>
            <a:r>
              <a:rPr lang="en" sz="1100">
                <a:solidFill>
                  <a:schemeClr val="hlink"/>
                </a:solidFill>
              </a:rPr>
              <a:t>: Aligns training strategy with broader HR and talent development initiatives, finalizes strategic approval.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Goals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●"/>
            </a:pPr>
            <a:r>
              <a:rPr lang="en" sz="1100">
                <a:solidFill>
                  <a:schemeClr val="hlink"/>
                </a:solidFill>
              </a:rPr>
              <a:t>Enhancing employee performance and productivity.</a:t>
            </a:r>
            <a:endParaRPr sz="1100">
              <a:solidFill>
                <a:schemeClr val="hlink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●"/>
            </a:pPr>
            <a:r>
              <a:rPr lang="en" sz="1100">
                <a:solidFill>
                  <a:schemeClr val="hlink"/>
                </a:solidFill>
              </a:rPr>
              <a:t>Meeting compliance and regulatory requirements.</a:t>
            </a:r>
            <a:endParaRPr sz="1100">
              <a:solidFill>
                <a:schemeClr val="hlink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●"/>
            </a:pPr>
            <a:r>
              <a:rPr lang="en" sz="1100">
                <a:solidFill>
                  <a:schemeClr val="hlink"/>
                </a:solidFill>
              </a:rPr>
              <a:t>Driving talent retention and employee engagement.</a:t>
            </a:r>
            <a:endParaRPr sz="1100">
              <a:solidFill>
                <a:schemeClr val="hlink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●"/>
            </a:pPr>
            <a:r>
              <a:rPr lang="en" sz="1100">
                <a:solidFill>
                  <a:schemeClr val="hlink"/>
                </a:solidFill>
              </a:rPr>
              <a:t>Achieving strategic HR objectives (e.g., leadership development, diversity &amp; inclusion).</a:t>
            </a:r>
            <a:endParaRPr sz="1100">
              <a:solidFill>
                <a:schemeClr val="hlink"/>
              </a:solidFill>
            </a:endParaRPr>
          </a:p>
        </p:txBody>
      </p:sp>
      <p:sp>
        <p:nvSpPr>
          <p:cNvPr id="432" name="Google Shape;432;p46"/>
          <p:cNvSpPr txBox="1"/>
          <p:nvPr>
            <p:ph idx="1" type="body"/>
          </p:nvPr>
        </p:nvSpPr>
        <p:spPr>
          <a:xfrm>
            <a:off x="3830450" y="412925"/>
            <a:ext cx="5259900" cy="43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Pain Points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Demonstrating clear ROI and value to senior leadership.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Managing risk and ensuring compliance.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Avoiding adoption pitfalls or underutilization.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Messaging Tips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Link training outcomes directly to HR strategic goals.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Demonstrate clear, quantifiable ROI and business impact.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Emphasize robust compliance tracking and risk management.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Provide examples of successful deployments in similar organizations.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Effective Content Forms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Compliance and regulatory training modules with assessments.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Leadership and soft skills development courses.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Content with certification tracking capabilities.</a:t>
            </a:r>
            <a:endParaRPr>
              <a:solidFill>
                <a:schemeClr val="hlink"/>
              </a:solidFill>
            </a:endParaRPr>
          </a:p>
        </p:txBody>
      </p:sp>
      <p:sp>
        <p:nvSpPr>
          <p:cNvPr id="433" name="Google Shape;433;p46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7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Gatekeeper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7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Information Technology (IT) Leader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7"/>
          <p:cNvSpPr txBox="1"/>
          <p:nvPr/>
        </p:nvSpPr>
        <p:spPr>
          <a:xfrm>
            <a:off x="2956800" y="1414025"/>
            <a:ext cx="6187200" cy="3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Psychology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Experiences heightened cognitive dissonance; needs clarity and reassurance through objective comparisons and detailed technical documentation.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Core Stats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82% of organizations have experienced data breaches due to poor vendor security practices.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61% of IT projects face integration challenges.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Tracked KPIs &amp; ROI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System uptime, integration efficiency, support ticket volumes.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Security incident rates.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Business Impact: Reduced IT overhead, enhanced data security and compliance.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41" name="Google Shape;441;p47"/>
          <p:cNvGrpSpPr/>
          <p:nvPr/>
        </p:nvGrpSpPr>
        <p:grpSpPr>
          <a:xfrm>
            <a:off x="655337" y="3737100"/>
            <a:ext cx="1409500" cy="453000"/>
            <a:chOff x="3754675" y="3281925"/>
            <a:chExt cx="1409500" cy="453000"/>
          </a:xfrm>
        </p:grpSpPr>
        <p:sp>
          <p:nvSpPr>
            <p:cNvPr id="442" name="Google Shape;442;p47"/>
            <p:cNvSpPr/>
            <p:nvPr/>
          </p:nvSpPr>
          <p:spPr>
            <a:xfrm>
              <a:off x="3754775" y="3281925"/>
              <a:ext cx="1409400" cy="4530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443" name="Google Shape;443;p47"/>
            <p:cNvSpPr txBox="1"/>
            <p:nvPr/>
          </p:nvSpPr>
          <p:spPr>
            <a:xfrm>
              <a:off x="3754675" y="3307625"/>
              <a:ext cx="14094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Test It</a:t>
              </a:r>
              <a:endParaRPr b="1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44" name="Google Shape;444;p47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45" name="Google Shape;445;p47" title="OS_Tech-IT_653191316_AU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425" y="1576650"/>
            <a:ext cx="2127324" cy="182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Information Technology (IT) Leader</a:t>
            </a:r>
            <a:r>
              <a:rPr lang="en"/>
              <a:t> </a:t>
            </a:r>
            <a:endParaRPr/>
          </a:p>
        </p:txBody>
      </p:sp>
      <p:sp>
        <p:nvSpPr>
          <p:cNvPr id="451" name="Google Shape;451;p48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Gatekeeper</a:t>
            </a:r>
            <a:endParaRPr/>
          </a:p>
        </p:txBody>
      </p:sp>
      <p:sp>
        <p:nvSpPr>
          <p:cNvPr id="452" name="Google Shape;452;p48"/>
          <p:cNvSpPr txBox="1"/>
          <p:nvPr>
            <p:ph idx="1" type="body"/>
          </p:nvPr>
        </p:nvSpPr>
        <p:spPr>
          <a:xfrm>
            <a:off x="296425" y="1477275"/>
            <a:ext cx="2643000" cy="29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Role</a:t>
            </a:r>
            <a:r>
              <a:rPr lang="en" sz="1100">
                <a:solidFill>
                  <a:schemeClr val="hlink"/>
                </a:solidFill>
              </a:rPr>
              <a:t>: Evaluates technical compatibility, security, and integration feasibility.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Goals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Ensuring data security and compliance.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Smooth integration with existing systems (HRIS, CRM, etc.).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Minimizing IT maintenance and support overhead.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Scalability and system performance.</a:t>
            </a:r>
            <a:endParaRPr b="1" sz="1100">
              <a:solidFill>
                <a:schemeClr val="hlink"/>
              </a:solidFill>
            </a:endParaRPr>
          </a:p>
        </p:txBody>
      </p:sp>
      <p:sp>
        <p:nvSpPr>
          <p:cNvPr id="453" name="Google Shape;453;p48"/>
          <p:cNvSpPr txBox="1"/>
          <p:nvPr>
            <p:ph idx="1" type="body"/>
          </p:nvPr>
        </p:nvSpPr>
        <p:spPr>
          <a:xfrm>
            <a:off x="3690900" y="236800"/>
            <a:ext cx="5453100" cy="48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3"/>
              <a:buNone/>
            </a:pPr>
            <a:r>
              <a:rPr b="1" lang="en" sz="1100">
                <a:solidFill>
                  <a:schemeClr val="hlink"/>
                </a:solidFill>
              </a:rPr>
              <a:t>Pain Points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Complex integration requirements.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Potential security vulnerabilities.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Resource-intensive maintenance or support.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3"/>
              <a:buNone/>
            </a:pPr>
            <a:r>
              <a:rPr b="1" lang="en" sz="1100">
                <a:solidFill>
                  <a:schemeClr val="hlink"/>
                </a:solidFill>
              </a:rPr>
              <a:t>Messaging Tips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Clearly outline security protocols and compliance certifications.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Demonstrate easy integration and strong API capabilities.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Showcase minimal maintenance and support requirements.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Char char="●"/>
            </a:pPr>
            <a:r>
              <a:rPr lang="en" sz="1100">
                <a:solidFill>
                  <a:schemeClr val="hlink"/>
                </a:solidFill>
              </a:rPr>
              <a:t>Provide references or examples demonstrating reliability and technical performance.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3"/>
              <a:buNone/>
            </a:pPr>
            <a:r>
              <a:rPr b="1" lang="en" sz="1100">
                <a:solidFill>
                  <a:schemeClr val="hlink"/>
                </a:solidFill>
              </a:rPr>
              <a:t>Effective Content Forms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Securely hosted SCORM/xAPI compliant modules.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Content that integrates smoothly into existing platforms.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Vendor-provided security and compliance training modules.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3"/>
              <a:buNone/>
            </a:pPr>
            <a:r>
              <a:rPr b="1" lang="en" sz="1100">
                <a:solidFill>
                  <a:schemeClr val="hlink"/>
                </a:solidFill>
              </a:rPr>
              <a:t>Core Stats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72% of enterprise tech decisions involve detailed security and compliance evaluations.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82% of organizations have experienced data breaches due to poor vendor security practices.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61% of IT projects face challenges related to system integrations.</a:t>
            </a:r>
            <a:endParaRPr sz="1100">
              <a:solidFill>
                <a:schemeClr val="hlink"/>
              </a:solidFill>
            </a:endParaRPr>
          </a:p>
        </p:txBody>
      </p:sp>
      <p:sp>
        <p:nvSpPr>
          <p:cNvPr id="454" name="Google Shape;454;p48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CFO/Procurement Manager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9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 &amp; Procurement Leader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9"/>
          <p:cNvSpPr txBox="1"/>
          <p:nvPr/>
        </p:nvSpPr>
        <p:spPr>
          <a:xfrm>
            <a:off x="2837700" y="1459200"/>
            <a:ext cx="6306300" cy="3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Psychology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Risk-averse and analytical; prioritizes objective data and transparent evidence to minimize perceived financial and operational risks.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Core Stats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CFOs have final decision-making authority in 79% of technology purchases.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71% of CFOs report difficulty in clearly demonstrating ROI for learning technology investments.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Tracked KPIs &amp; ROI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Cost per learner, total training costs.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Savings from reduced compliance penalties, increased operational efficiency.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Business Impact: Improved budget utilization, reduced financial risk.</a:t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62" name="Google Shape;462;p49"/>
          <p:cNvGrpSpPr/>
          <p:nvPr/>
        </p:nvGrpSpPr>
        <p:grpSpPr>
          <a:xfrm>
            <a:off x="482925" y="3975225"/>
            <a:ext cx="1409500" cy="453000"/>
            <a:chOff x="3754675" y="3281925"/>
            <a:chExt cx="1409500" cy="453000"/>
          </a:xfrm>
        </p:grpSpPr>
        <p:sp>
          <p:nvSpPr>
            <p:cNvPr id="463" name="Google Shape;463;p49"/>
            <p:cNvSpPr/>
            <p:nvPr/>
          </p:nvSpPr>
          <p:spPr>
            <a:xfrm>
              <a:off x="3754775" y="3281925"/>
              <a:ext cx="1409400" cy="4530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464" name="Google Shape;464;p49"/>
            <p:cNvSpPr txBox="1"/>
            <p:nvPr/>
          </p:nvSpPr>
          <p:spPr>
            <a:xfrm>
              <a:off x="3754675" y="3307625"/>
              <a:ext cx="1409400" cy="2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Prove ROI</a:t>
              </a:r>
              <a:endParaRPr b="1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65" name="Google Shape;465;p49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66" name="Google Shape;466;p49" title="OS_Office_518582277_AU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500" y="1576650"/>
            <a:ext cx="1992474" cy="211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0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 &amp; Procurement Leader</a:t>
            </a:r>
            <a:endParaRPr/>
          </a:p>
        </p:txBody>
      </p:sp>
      <p:sp>
        <p:nvSpPr>
          <p:cNvPr id="472" name="Google Shape;472;p50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CFO/Procurement Manager</a:t>
            </a:r>
            <a:endParaRPr/>
          </a:p>
        </p:txBody>
      </p:sp>
      <p:sp>
        <p:nvSpPr>
          <p:cNvPr id="473" name="Google Shape;473;p50"/>
          <p:cNvSpPr txBox="1"/>
          <p:nvPr>
            <p:ph idx="1" type="body"/>
          </p:nvPr>
        </p:nvSpPr>
        <p:spPr>
          <a:xfrm>
            <a:off x="296425" y="1507175"/>
            <a:ext cx="2643000" cy="29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Role</a:t>
            </a:r>
            <a:r>
              <a:rPr lang="en" sz="1100">
                <a:solidFill>
                  <a:schemeClr val="hlink"/>
                </a:solidFill>
              </a:rPr>
              <a:t>: Ensures financial justification, vendor management, and contractual terms.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Goals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Clear, demonstrable ROI and cost control.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Compliance with procurement policies and vendor standards.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Minimizing financial and contractual risks.</a:t>
            </a:r>
            <a:endParaRPr sz="1100">
              <a:solidFill>
                <a:schemeClr val="hlink"/>
              </a:solidFill>
            </a:endParaRPr>
          </a:p>
        </p:txBody>
      </p:sp>
      <p:sp>
        <p:nvSpPr>
          <p:cNvPr id="474" name="Google Shape;474;p50"/>
          <p:cNvSpPr txBox="1"/>
          <p:nvPr>
            <p:ph idx="1" type="body"/>
          </p:nvPr>
        </p:nvSpPr>
        <p:spPr>
          <a:xfrm>
            <a:off x="3830450" y="369150"/>
            <a:ext cx="5259900" cy="44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Pain Points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Justifying high costs or long-term financial commitments.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Negotiating favorable contract terms.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Ensuring predictable and manageable costs.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Messaging Tips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Provide detailed cost-benefit analyses and ROI calculations.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Ensure pricing transparency and predictability.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Offer flexible, clear, and favorable contract terms.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Present case studies demonstrating strong financial outcomes and risk management.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Effective Content Forms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Cost-effective e-learning modules that reduce training expenses.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Content demonstrating clear financial impact and efficiency.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ROI-focused case studies and financial impact reports.</a:t>
            </a:r>
            <a:endParaRPr>
              <a:solidFill>
                <a:schemeClr val="hlink"/>
              </a:solidFill>
            </a:endParaRPr>
          </a:p>
        </p:txBody>
      </p:sp>
      <p:sp>
        <p:nvSpPr>
          <p:cNvPr id="475" name="Google Shape;475;p50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1"/>
          <p:cNvSpPr txBox="1"/>
          <p:nvPr>
            <p:ph type="title"/>
          </p:nvPr>
        </p:nvSpPr>
        <p:spPr>
          <a:xfrm>
            <a:off x="296425" y="2368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Stakeholder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1"/>
          <p:cNvSpPr txBox="1"/>
          <p:nvPr>
            <p:ph idx="2" type="title"/>
          </p:nvPr>
        </p:nvSpPr>
        <p:spPr>
          <a:xfrm>
            <a:off x="296425" y="603750"/>
            <a:ext cx="71943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Unit Leader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1"/>
          <p:cNvSpPr txBox="1"/>
          <p:nvPr/>
        </p:nvSpPr>
        <p:spPr>
          <a:xfrm>
            <a:off x="2837650" y="1280625"/>
            <a:ext cx="6306300" cy="40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Psychology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Seeks practical solutions that directly improve daily workflow; desires simplicity, minimal disruption, and straightforward clarity.</a:t>
            </a:r>
            <a:endParaRPr b="1"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Core Stats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Effective training can reduce employee turnover by up to 92% and significantly improve productivity.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Organizations with engaging training see up to 17% higher productivity and 21% higher profitability.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Ineffective training content leads to 40% lower employee adoption rates.</a:t>
            </a:r>
            <a:endParaRPr b="1"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Tracked KPIs &amp; ROI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Productivity rates.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Safety incident rates.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Customer satisfaction scores.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Training adoption and engagement rates.</a:t>
            </a:r>
            <a:endParaRPr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3" name="Google Shape;483;p51"/>
          <p:cNvSpPr txBox="1"/>
          <p:nvPr/>
        </p:nvSpPr>
        <p:spPr>
          <a:xfrm>
            <a:off x="482925" y="4000925"/>
            <a:ext cx="14094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Drive Results</a:t>
            </a:r>
            <a:endParaRPr b="1"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4" name="Google Shape;484;p51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85" name="Google Shape;485;p51" title="OS_Office_561750525_AU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9050"/>
            <a:ext cx="2144026" cy="20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1"/>
          <p:cNvSpPr/>
          <p:nvPr/>
        </p:nvSpPr>
        <p:spPr>
          <a:xfrm>
            <a:off x="519712" y="4021775"/>
            <a:ext cx="1409400" cy="4530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7" name="Google Shape;487;p51"/>
          <p:cNvSpPr txBox="1"/>
          <p:nvPr/>
        </p:nvSpPr>
        <p:spPr>
          <a:xfrm>
            <a:off x="472313" y="3975225"/>
            <a:ext cx="15042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Drive</a:t>
            </a:r>
            <a:endParaRPr b="1"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Results</a:t>
            </a:r>
            <a:endParaRPr b="1"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/>
          <p:nvPr>
            <p:ph idx="2" type="title"/>
          </p:nvPr>
        </p:nvSpPr>
        <p:spPr>
          <a:xfrm>
            <a:off x="296425" y="603750"/>
            <a:ext cx="32760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Unit Leader</a:t>
            </a:r>
            <a:endParaRPr/>
          </a:p>
        </p:txBody>
      </p:sp>
      <p:sp>
        <p:nvSpPr>
          <p:cNvPr id="493" name="Google Shape;493;p52"/>
          <p:cNvSpPr txBox="1"/>
          <p:nvPr>
            <p:ph type="title"/>
          </p:nvPr>
        </p:nvSpPr>
        <p:spPr>
          <a:xfrm>
            <a:off x="296425" y="236800"/>
            <a:ext cx="327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Operational Stakeholder</a:t>
            </a:r>
            <a:endParaRPr/>
          </a:p>
        </p:txBody>
      </p:sp>
      <p:sp>
        <p:nvSpPr>
          <p:cNvPr id="494" name="Google Shape;494;p52"/>
          <p:cNvSpPr txBox="1"/>
          <p:nvPr>
            <p:ph idx="1" type="body"/>
          </p:nvPr>
        </p:nvSpPr>
        <p:spPr>
          <a:xfrm>
            <a:off x="296425" y="1238025"/>
            <a:ext cx="2643000" cy="29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Role</a:t>
            </a:r>
            <a:r>
              <a:rPr lang="en" sz="1100">
                <a:solidFill>
                  <a:schemeClr val="hlink"/>
                </a:solidFill>
              </a:rPr>
              <a:t>: Validates practical applicability, frontline user adoption, and alignment with operational needs.</a:t>
            </a:r>
            <a:endParaRPr sz="11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Goals</a:t>
            </a:r>
            <a:r>
              <a:rPr lang="en" sz="1100">
                <a:solidFill>
                  <a:schemeClr val="hlink"/>
                </a:solidFill>
              </a:rPr>
              <a:t>: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Improving operational KPIs (productivity, safety, customer satisfaction).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Easy adoption by frontline employees.</a:t>
            </a:r>
            <a:endParaRPr sz="1100">
              <a:solidFill>
                <a:schemeClr val="hlink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Poppins"/>
              <a:buChar char="●"/>
            </a:pPr>
            <a:r>
              <a:rPr lang="en" sz="1100">
                <a:solidFill>
                  <a:schemeClr val="hlink"/>
                </a:solidFill>
              </a:rPr>
              <a:t>Compliance and risk reduction in operational contexts.</a:t>
            </a:r>
            <a:endParaRPr b="1" sz="1100">
              <a:solidFill>
                <a:schemeClr val="hlink"/>
              </a:solidFill>
            </a:endParaRPr>
          </a:p>
        </p:txBody>
      </p:sp>
      <p:sp>
        <p:nvSpPr>
          <p:cNvPr id="495" name="Google Shape;495;p52"/>
          <p:cNvSpPr txBox="1"/>
          <p:nvPr>
            <p:ph idx="1" type="body"/>
          </p:nvPr>
        </p:nvSpPr>
        <p:spPr>
          <a:xfrm>
            <a:off x="3830450" y="236800"/>
            <a:ext cx="5259900" cy="46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Pain Points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Disruption to daily operations.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Irrelevant or overly generic training content.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Ensuring frontline engagement and practical benefits.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Messaging Tips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Tailor communication to specific operational use-cases and benefits.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Demonstrate ease-of-use and minimal operational disruption.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Provide examples of operational improvements and measurable outcomes.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">
                <a:solidFill>
                  <a:schemeClr val="hlink"/>
                </a:solidFill>
              </a:rPr>
              <a:t>Highlight customizable content that meets specific operational needs.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</a:rPr>
              <a:t>Effective Content Forms</a:t>
            </a:r>
            <a:r>
              <a:rPr lang="en">
                <a:solidFill>
                  <a:schemeClr val="hlink"/>
                </a:solidFill>
              </a:rPr>
              <a:t>: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Mobile-friendly, accessible microlearning.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Short, practical videos and scenario-based training.</a:t>
            </a:r>
            <a:endParaRPr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>
                <a:solidFill>
                  <a:schemeClr val="hlink"/>
                </a:solidFill>
              </a:rPr>
              <a:t>Customizable, operationally-specific training modules.</a:t>
            </a:r>
            <a:endParaRPr>
              <a:solidFill>
                <a:schemeClr val="hlink"/>
              </a:solidFill>
            </a:endParaRPr>
          </a:p>
        </p:txBody>
      </p:sp>
      <p:sp>
        <p:nvSpPr>
          <p:cNvPr id="496" name="Google Shape;496;p52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/>
          <p:cNvSpPr txBox="1"/>
          <p:nvPr>
            <p:ph type="title"/>
          </p:nvPr>
        </p:nvSpPr>
        <p:spPr>
          <a:xfrm>
            <a:off x="296425" y="236800"/>
            <a:ext cx="725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1667"/>
              <a:buFont typeface="Arial"/>
              <a:buNone/>
            </a:pPr>
            <a:r>
              <a:rPr lang="en"/>
              <a:t>Market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5"/>
          <p:cNvSpPr txBox="1"/>
          <p:nvPr>
            <p:ph idx="2" type="title"/>
          </p:nvPr>
        </p:nvSpPr>
        <p:spPr>
          <a:xfrm>
            <a:off x="296425" y="603750"/>
            <a:ext cx="8605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Platform</a:t>
            </a:r>
            <a:r>
              <a:rPr lang="en"/>
              <a:t> &amp; Online Training Solutions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Buyer Personas &amp; Buying Committee Guide</a:t>
            </a:r>
            <a:endParaRPr/>
          </a:p>
        </p:txBody>
      </p:sp>
      <p:sp>
        <p:nvSpPr>
          <p:cNvPr id="345" name="Google Shape;345;p35"/>
          <p:cNvSpPr txBox="1"/>
          <p:nvPr>
            <p:ph idx="1" type="body"/>
          </p:nvPr>
        </p:nvSpPr>
        <p:spPr>
          <a:xfrm>
            <a:off x="266125" y="1689850"/>
            <a:ext cx="86664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Overview</a:t>
            </a:r>
            <a:br>
              <a:rPr lang="en" sz="1105"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1400"/>
              <a:t>Selecting the right Learning Solution and online training content platform involves engaging a diverse group of decision-makers. Each persona brings unique perspectives and criteria to the decision-making process. Understanding their distinct needs, roles, pain points, preferred content forms, psychological drivers, and motivations is essential to effectively influence their decisions.</a:t>
            </a:r>
            <a:endParaRPr sz="1400"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5"/>
            </a:br>
            <a:endParaRPr sz="1105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3"/>
          <p:cNvSpPr txBox="1"/>
          <p:nvPr>
            <p:ph type="title"/>
          </p:nvPr>
        </p:nvSpPr>
        <p:spPr>
          <a:xfrm>
            <a:off x="296425" y="236800"/>
            <a:ext cx="725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1667"/>
              <a:buFont typeface="Arial"/>
              <a:buNone/>
            </a:pPr>
            <a:r>
              <a:rPr lang="en"/>
              <a:t>Don’t Forget!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3"/>
          <p:cNvSpPr txBox="1"/>
          <p:nvPr>
            <p:ph idx="2" type="title"/>
          </p:nvPr>
        </p:nvSpPr>
        <p:spPr>
          <a:xfrm>
            <a:off x="296425" y="603750"/>
            <a:ext cx="8605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Tips for Successful Engagement:</a:t>
            </a:r>
            <a:endParaRPr/>
          </a:p>
        </p:txBody>
      </p:sp>
      <p:sp>
        <p:nvSpPr>
          <p:cNvPr id="503" name="Google Shape;503;p53"/>
          <p:cNvSpPr txBox="1"/>
          <p:nvPr>
            <p:ph idx="1" type="body"/>
          </p:nvPr>
        </p:nvSpPr>
        <p:spPr>
          <a:xfrm>
            <a:off x="296425" y="1176875"/>
            <a:ext cx="86793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chemeClr val="hlink"/>
                </a:solidFill>
              </a:rPr>
              <a:t>Understand and Align with Stakeholder Priorities</a:t>
            </a:r>
            <a:r>
              <a:rPr lang="en" sz="1400">
                <a:solidFill>
                  <a:schemeClr val="hlink"/>
                </a:solidFill>
              </a:rPr>
              <a:t>: Clearly demonstrate how the solution supports each stakeholder’s specific objectives and addresses their pain points.</a:t>
            </a:r>
            <a:endParaRPr sz="1400">
              <a:solidFill>
                <a:schemeClr val="hlink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chemeClr val="hlink"/>
                </a:solidFill>
              </a:rPr>
              <a:t>Communicate Clear Value and ROI</a:t>
            </a:r>
            <a:r>
              <a:rPr lang="en" sz="1400">
                <a:solidFill>
                  <a:schemeClr val="hlink"/>
                </a:solidFill>
              </a:rPr>
              <a:t>: Use data-driven examples, case studies, and clear ROI frameworks.</a:t>
            </a:r>
            <a:endParaRPr sz="1400">
              <a:solidFill>
                <a:schemeClr val="hlink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chemeClr val="hlink"/>
                </a:solidFill>
              </a:rPr>
              <a:t>Offer Customization and Support</a:t>
            </a:r>
            <a:r>
              <a:rPr lang="en" sz="1400">
                <a:solidFill>
                  <a:schemeClr val="hlink"/>
                </a:solidFill>
              </a:rPr>
              <a:t>: Highlight capabilities for easy integration, customization, and strong vendor support services.</a:t>
            </a:r>
            <a:endParaRPr sz="1400">
              <a:solidFill>
                <a:schemeClr val="hlink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1000"/>
              </a:spcAft>
              <a:buClr>
                <a:schemeClr val="hlink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chemeClr val="hlink"/>
                </a:solidFill>
              </a:rPr>
              <a:t>Address Operational and Technical Concerns Proactively</a:t>
            </a:r>
            <a:r>
              <a:rPr lang="en" sz="1400">
                <a:solidFill>
                  <a:schemeClr val="hlink"/>
                </a:solidFill>
              </a:rPr>
              <a:t>: Ensure messaging around ease-of-use, minimal disruption, and robust technical and security compliance.</a:t>
            </a:r>
            <a:endParaRPr sz="1805"/>
          </a:p>
        </p:txBody>
      </p:sp>
      <p:sp>
        <p:nvSpPr>
          <p:cNvPr id="504" name="Google Shape;504;p53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/>
          <p:nvPr>
            <p:ph type="title"/>
          </p:nvPr>
        </p:nvSpPr>
        <p:spPr>
          <a:xfrm>
            <a:off x="687425" y="1700550"/>
            <a:ext cx="65721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Context: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 &amp; Key Trends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/>
          <p:nvPr>
            <p:ph type="title"/>
          </p:nvPr>
        </p:nvSpPr>
        <p:spPr>
          <a:xfrm>
            <a:off x="296425" y="236800"/>
            <a:ext cx="725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1667"/>
              <a:buFont typeface="Arial"/>
              <a:buNone/>
            </a:pPr>
            <a:r>
              <a:rPr lang="en"/>
              <a:t>Market Conditions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7"/>
          <p:cNvSpPr txBox="1"/>
          <p:nvPr>
            <p:ph idx="2" type="title"/>
          </p:nvPr>
        </p:nvSpPr>
        <p:spPr>
          <a:xfrm>
            <a:off x="296425" y="603750"/>
            <a:ext cx="8605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Landscape &amp; Key Trends</a:t>
            </a:r>
            <a:endParaRPr/>
          </a:p>
        </p:txBody>
      </p:sp>
      <p:sp>
        <p:nvSpPr>
          <p:cNvPr id="357" name="Google Shape;357;p37"/>
          <p:cNvSpPr txBox="1"/>
          <p:nvPr>
            <p:ph idx="1" type="body"/>
          </p:nvPr>
        </p:nvSpPr>
        <p:spPr>
          <a:xfrm>
            <a:off x="266125" y="1433350"/>
            <a:ext cx="8666400" cy="30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hlink"/>
                </a:solidFill>
              </a:rPr>
              <a:t>Widespread Adoption &amp; Rapid Growth</a:t>
            </a:r>
            <a:endParaRPr b="1" sz="1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>
                <a:solidFill>
                  <a:schemeClr val="hlink"/>
                </a:solidFill>
              </a:rPr>
              <a:t>Nearly all L&amp;D teams now use online training platforms, with 98% adoption among U.S. companies as of 2023. The global LMS and learning market is projected to reach ~$70B by 2030, growing at 19.9% annually. Key sectors adopting Learning platforms include education (21%), technology (12%), manufacturing (9%), healthcare (7%), and business services (~7%).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hlink"/>
                </a:solidFill>
              </a:rPr>
              <a:t>Regulatory Compliance</a:t>
            </a:r>
            <a:endParaRPr b="1" sz="1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hlink"/>
                </a:solidFill>
              </a:rPr>
              <a:t>Compliance training is essential, especially for manufacturing, construction, healthcare, and finance sectors. 90% of organizations deliver compliance training via cloud based Learning Platforms, with nearly 30% of leaders ranking compliance as a critical success factor. Effective compliance programs reduce incidents by up to 50%, significantly mitigating risks.</a:t>
            </a:r>
            <a:endParaRPr sz="120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 txBox="1"/>
          <p:nvPr>
            <p:ph type="title"/>
          </p:nvPr>
        </p:nvSpPr>
        <p:spPr>
          <a:xfrm>
            <a:off x="296425" y="236800"/>
            <a:ext cx="725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1667"/>
              <a:buFont typeface="Arial"/>
              <a:buNone/>
            </a:pPr>
            <a:r>
              <a:rPr lang="en"/>
              <a:t>Market Conditions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8"/>
          <p:cNvSpPr txBox="1"/>
          <p:nvPr>
            <p:ph idx="2" type="title"/>
          </p:nvPr>
        </p:nvSpPr>
        <p:spPr>
          <a:xfrm>
            <a:off x="296425" y="603750"/>
            <a:ext cx="8605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Landscape &amp; Key Trends</a:t>
            </a:r>
            <a:endParaRPr/>
          </a:p>
        </p:txBody>
      </p:sp>
      <p:sp>
        <p:nvSpPr>
          <p:cNvPr id="364" name="Google Shape;364;p38"/>
          <p:cNvSpPr txBox="1"/>
          <p:nvPr>
            <p:ph idx="1" type="body"/>
          </p:nvPr>
        </p:nvSpPr>
        <p:spPr>
          <a:xfrm>
            <a:off x="266125" y="1433350"/>
            <a:ext cx="8666400" cy="29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hlink"/>
                </a:solidFill>
              </a:rPr>
              <a:t>Workforce Upskilling</a:t>
            </a:r>
            <a:endParaRPr b="1" sz="1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hlink"/>
                </a:solidFill>
              </a:rPr>
              <a:t>Rapid technological advancements create urgent skill development needs. 81% of employees emphasize the importance of expanded training for new skills, especially digital and technical capabilities. With evolving roles and retiring workforces, personalized, skill-focused learning content is crucial for staying competitive and agile.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hlink"/>
                </a:solidFill>
              </a:rPr>
              <a:t>AI &amp; Digital Transformation</a:t>
            </a:r>
            <a:endParaRPr b="1" sz="1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hlink"/>
                </a:solidFill>
              </a:rPr>
              <a:t>Workplace adoption of AI tools increased from 8% in 2023 to 35% in late 2024, yet only 31% of employees currently receive AI-related training. With 77% anticipating significant job impacts from AI within 3–5 years, organizations are prioritizing AI readiness training and digital upskilling.</a:t>
            </a:r>
            <a:endParaRPr sz="120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type="title"/>
          </p:nvPr>
        </p:nvSpPr>
        <p:spPr>
          <a:xfrm>
            <a:off x="296425" y="236800"/>
            <a:ext cx="725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1667"/>
              <a:buFont typeface="Arial"/>
              <a:buNone/>
            </a:pPr>
            <a:r>
              <a:rPr lang="en"/>
              <a:t>Market Conditions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9"/>
          <p:cNvSpPr txBox="1"/>
          <p:nvPr>
            <p:ph idx="2" type="title"/>
          </p:nvPr>
        </p:nvSpPr>
        <p:spPr>
          <a:xfrm>
            <a:off x="296425" y="603750"/>
            <a:ext cx="8605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Landscape &amp; Key Trends</a:t>
            </a:r>
            <a:endParaRPr/>
          </a:p>
        </p:txBody>
      </p:sp>
      <p:sp>
        <p:nvSpPr>
          <p:cNvPr id="371" name="Google Shape;371;p39"/>
          <p:cNvSpPr txBox="1"/>
          <p:nvPr>
            <p:ph idx="1" type="body"/>
          </p:nvPr>
        </p:nvSpPr>
        <p:spPr>
          <a:xfrm>
            <a:off x="266125" y="1433350"/>
            <a:ext cx="86664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hlink"/>
                </a:solidFill>
              </a:rPr>
              <a:t>Hybrid &amp; Remote Work</a:t>
            </a:r>
            <a:endParaRPr b="1" sz="1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hlink"/>
                </a:solidFill>
              </a:rPr>
              <a:t>Remote and hybrid working models demand scalable and accessible training solutions. Modern learning platforms offering mobile-friendly, on-demand content help maintain productivity, reduce training downtime by 40–60%, and improve knowledge retention.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hlink"/>
                </a:solidFill>
              </a:rPr>
              <a:t>Talent Retention &amp; Engagement</a:t>
            </a:r>
            <a:endParaRPr b="1" sz="1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hlink"/>
                </a:solidFill>
              </a:rPr>
              <a:t>Investing in professional development significantly enhances talent attraction, retention, and employee satisfaction. Companies with strong learning cultures experience 218% higher revenue per employee and 24% higher profit margins, with learning platforms contributing up to 92% improvement in employee retention rates.</a:t>
            </a:r>
            <a:endParaRPr sz="1205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"/>
          <p:cNvSpPr txBox="1"/>
          <p:nvPr>
            <p:ph type="title"/>
          </p:nvPr>
        </p:nvSpPr>
        <p:spPr>
          <a:xfrm>
            <a:off x="296425" y="844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 Buying Cycle &amp; Decision Dynamics</a:t>
            </a:r>
            <a:endParaRPr/>
          </a:p>
        </p:txBody>
      </p:sp>
      <p:sp>
        <p:nvSpPr>
          <p:cNvPr id="377" name="Google Shape;377;p40"/>
          <p:cNvSpPr txBox="1"/>
          <p:nvPr>
            <p:ph idx="2" type="title"/>
          </p:nvPr>
        </p:nvSpPr>
        <p:spPr>
          <a:xfrm>
            <a:off x="296425" y="451350"/>
            <a:ext cx="84906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780">
                <a:latin typeface="Poppins"/>
                <a:ea typeface="Poppins"/>
                <a:cs typeface="Poppins"/>
                <a:sym typeface="Poppins"/>
              </a:rPr>
              <a:t>Typical Learning Solution Buying Cycle &amp; Decision Dynamics</a:t>
            </a:r>
            <a:endParaRPr sz="178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p40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79" name="Google Shape;379;p40"/>
          <p:cNvSpPr txBox="1"/>
          <p:nvPr/>
        </p:nvSpPr>
        <p:spPr>
          <a:xfrm>
            <a:off x="490525" y="2103850"/>
            <a:ext cx="82965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Complex, Multi-Stakeholder Decisions</a:t>
            </a:r>
            <a:endParaRPr b="1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Selecting learning solutions involves collaborative decision-making among 6–11 stakeholders, including L&amp;D/HR leaders, IT, Finance, and operational leaders. Over half of buying groups involve VP or C-level executives, with the CFO making final decisions in 79% of cases.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Moderate-to-Extended Purchase Timeline</a:t>
            </a:r>
            <a:endParaRPr b="1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 learning solutions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 process typically spans 1–6 months for mid-sized companies, extending to over 12 months for larger, multinational enterprises. Approximately 86% of B2B tech purchases experience delays due to stakeholder alignment and complexity.</a:t>
            </a:r>
            <a:endParaRPr b="1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40"/>
          <p:cNvSpPr txBox="1"/>
          <p:nvPr>
            <p:ph idx="2" type="title"/>
          </p:nvPr>
        </p:nvSpPr>
        <p:spPr>
          <a:xfrm>
            <a:off x="490525" y="1348050"/>
            <a:ext cx="84906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6892"/>
              <a:buNone/>
            </a:pPr>
            <a:r>
              <a:rPr b="1" lang="en" sz="1480">
                <a:latin typeface="Poppins"/>
                <a:ea typeface="Poppins"/>
                <a:cs typeface="Poppins"/>
                <a:sym typeface="Poppins"/>
              </a:rPr>
              <a:t>Buying </a:t>
            </a:r>
            <a:r>
              <a:rPr b="1" lang="en" sz="1480">
                <a:latin typeface="Poppins"/>
                <a:ea typeface="Poppins"/>
                <a:cs typeface="Poppins"/>
                <a:sym typeface="Poppins"/>
              </a:rPr>
              <a:t>Cycle Length: 3–12 months</a:t>
            </a:r>
            <a:r>
              <a:rPr lang="en" sz="1480">
                <a:latin typeface="Poppins"/>
                <a:ea typeface="Poppins"/>
                <a:cs typeface="Poppins"/>
                <a:sym typeface="Poppins"/>
              </a:rPr>
              <a:t>, influenced by complexity, stakeholder alignment, and urgency of organizational training needs.</a:t>
            </a:r>
            <a:endParaRPr sz="148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/>
          <p:nvPr>
            <p:ph type="title"/>
          </p:nvPr>
        </p:nvSpPr>
        <p:spPr>
          <a:xfrm>
            <a:off x="296425" y="84400"/>
            <a:ext cx="5358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 Buying Cycle &amp; Decision Dynamics</a:t>
            </a:r>
            <a:endParaRPr/>
          </a:p>
        </p:txBody>
      </p:sp>
      <p:sp>
        <p:nvSpPr>
          <p:cNvPr id="386" name="Google Shape;386;p41"/>
          <p:cNvSpPr txBox="1"/>
          <p:nvPr>
            <p:ph idx="2" type="title"/>
          </p:nvPr>
        </p:nvSpPr>
        <p:spPr>
          <a:xfrm>
            <a:off x="296425" y="451350"/>
            <a:ext cx="8490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780">
                <a:latin typeface="Poppins"/>
                <a:ea typeface="Poppins"/>
                <a:cs typeface="Poppins"/>
                <a:sym typeface="Poppins"/>
              </a:rPr>
              <a:t>Typical Learning Solution Buying Cycle &amp; Decision Dynamics</a:t>
            </a:r>
            <a:endParaRPr sz="178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" name="Google Shape;387;p41"/>
          <p:cNvSpPr txBox="1"/>
          <p:nvPr/>
        </p:nvSpPr>
        <p:spPr>
          <a:xfrm>
            <a:off x="8466683" y="46345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B7B7B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‹#›</a:t>
            </a:fld>
            <a:endParaRPr sz="800">
              <a:solidFill>
                <a:srgbClr val="B7B7B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88" name="Google Shape;388;p41"/>
          <p:cNvSpPr txBox="1"/>
          <p:nvPr/>
        </p:nvSpPr>
        <p:spPr>
          <a:xfrm>
            <a:off x="490675" y="1550000"/>
            <a:ext cx="82965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Decision Dynamics:</a:t>
            </a:r>
            <a:endParaRPr b="1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Collaborative decision-making across cross-functional stakeholders.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Iterative evaluation and negotiation phases.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Strong emphasis on aligning solution capabilities with organizational goals and stakeholder needs.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Final financial and strategic sign-off typically rests with the CFO and HR leadership.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Decision-Making Stages</a:t>
            </a:r>
            <a:endParaRPr b="1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Awareness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 Identifying needs, compliance gaps, and skill development priorities.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Consideration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 Researching solutions, reviewing analyst reports, and peer recommendations.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Evaluation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 Conducting demos, stakeholder reviews, and pilot programs.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Decision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 Building consensus, developing a business case, and securing executive approvals.</a:t>
            </a:r>
            <a:endParaRPr sz="1200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b="1"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Purchase</a:t>
            </a:r>
            <a:r>
              <a:rPr lang="en" sz="1200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</a:rPr>
              <a:t>: Finalizing contracts, securing financial approval, and vendor onboarding.</a:t>
            </a:r>
            <a:endParaRPr b="1">
              <a:solidFill>
                <a:schemeClr val="hlink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 txBox="1"/>
          <p:nvPr>
            <p:ph type="title"/>
          </p:nvPr>
        </p:nvSpPr>
        <p:spPr>
          <a:xfrm>
            <a:off x="687425" y="1700550"/>
            <a:ext cx="6572100" cy="1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Decision Makers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penSesame Slide Template 2024">
  <a:themeElements>
    <a:clrScheme name="Simple Light">
      <a:dk1>
        <a:srgbClr val="0E0B1D"/>
      </a:dk1>
      <a:lt1>
        <a:srgbClr val="FFFFFF"/>
      </a:lt1>
      <a:dk2>
        <a:srgbClr val="88879A"/>
      </a:dk2>
      <a:lt2>
        <a:srgbClr val="EBEFF1"/>
      </a:lt2>
      <a:accent1>
        <a:srgbClr val="F28132"/>
      </a:accent1>
      <a:accent2>
        <a:srgbClr val="FEF5EF"/>
      </a:accent2>
      <a:accent3>
        <a:srgbClr val="323B4A"/>
      </a:accent3>
      <a:accent4>
        <a:srgbClr val="C7C6CF"/>
      </a:accent4>
      <a:accent5>
        <a:srgbClr val="DDDCE5"/>
      </a:accent5>
      <a:accent6>
        <a:srgbClr val="E15B2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